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588" r:id="rId2"/>
    <p:sldId id="632" r:id="rId3"/>
    <p:sldId id="642" r:id="rId4"/>
    <p:sldId id="649" r:id="rId5"/>
    <p:sldId id="672" r:id="rId6"/>
    <p:sldId id="620" r:id="rId7"/>
    <p:sldId id="673" r:id="rId8"/>
    <p:sldId id="674" r:id="rId9"/>
    <p:sldId id="676" r:id="rId10"/>
    <p:sldId id="677" r:id="rId11"/>
    <p:sldId id="678" r:id="rId12"/>
    <p:sldId id="679" r:id="rId13"/>
    <p:sldId id="681" r:id="rId14"/>
    <p:sldId id="309" r:id="rId15"/>
  </p:sldIdLst>
  <p:sldSz cx="12738100" cy="8763000"/>
  <p:notesSz cx="6858000" cy="9144000"/>
  <p:custDataLst>
    <p:tags r:id="rId17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49"/>
            <p14:sldId id="672"/>
            <p14:sldId id="620"/>
            <p14:sldId id="673"/>
            <p14:sldId id="674"/>
            <p14:sldId id="676"/>
            <p14:sldId id="677"/>
            <p14:sldId id="678"/>
            <p14:sldId id="679"/>
            <p14:sldId id="681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7B3"/>
    <a:srgbClr val="CCB85F"/>
    <a:srgbClr val="2B2B2C"/>
    <a:srgbClr val="393728"/>
    <a:srgbClr val="94840E"/>
    <a:srgbClr val="514B25"/>
    <a:srgbClr val="494107"/>
    <a:srgbClr val="6F630B"/>
    <a:srgbClr val="F3F07D"/>
    <a:srgbClr val="D2CE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26/07/1443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26/07/1443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26/07/1443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26/07/1443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26/07/1443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26/07/1443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26/07/1443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26/07/1443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26/07/1443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26/07/1443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26/07/1443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26/07/1443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دوم</a:t>
            </a:r>
          </a:p>
          <a:p>
            <a:pPr>
              <a:spcAft>
                <a:spcPts val="2400"/>
              </a:spcAft>
              <a:defRPr/>
            </a:pPr>
            <a:r>
              <a:rPr lang="fa-IR" sz="6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محکم و متشابه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971800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دانشجو انتظار می‌رود پس از مطالعه مطالب این 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دو اصطلاح محکم و متشابه را به درستی تعریف کرده و دیدگاه بیان شده در این باره را توضیح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طبقه‏بندی ارائه شده پیرامون اقسام الفاظ متشابه را به درستی بازگو کند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تآویل آیات متشابه درباره‏ی صفات خداوند را توضیح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6910754" y="1045506"/>
            <a:ext cx="5689921" cy="1053789"/>
            <a:chOff x="6910754" y="1045506"/>
            <a:chExt cx="5689921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6910754" y="1045506"/>
              <a:ext cx="5689921" cy="1053789"/>
              <a:chOff x="6910278" y="3363562"/>
              <a:chExt cx="5689921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10278" y="3761483"/>
                <a:ext cx="550159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0279" y="3363562"/>
                <a:ext cx="568992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تعریف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محکم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متشابه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92B552E-3B27-47F3-A5BC-116ABEB043B9}"/>
              </a:ext>
            </a:extLst>
          </p:cNvPr>
          <p:cNvGrpSpPr/>
          <p:nvPr/>
        </p:nvGrpSpPr>
        <p:grpSpPr>
          <a:xfrm>
            <a:off x="1562500" y="1937700"/>
            <a:ext cx="9824120" cy="1385787"/>
            <a:chOff x="1517341" y="7007661"/>
            <a:chExt cx="9824120" cy="752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98E2609-2D89-476B-9700-74A75F37E38A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404813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محکم: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10" name="Chevron 23">
              <a:extLst>
                <a:ext uri="{FF2B5EF4-FFF2-40B4-BE49-F238E27FC236}">
                  <a16:creationId xmlns:a16="http://schemas.microsoft.com/office/drawing/2014/main" id="{341CF3AA-B92B-4916-8A3D-782E3AA1BF12}"/>
                </a:ext>
              </a:extLst>
            </p:cNvPr>
            <p:cNvSpPr/>
            <p:nvPr/>
          </p:nvSpPr>
          <p:spPr>
            <a:xfrm flipH="1">
              <a:off x="865299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1" name="Chevron 24">
              <a:extLst>
                <a:ext uri="{FF2B5EF4-FFF2-40B4-BE49-F238E27FC236}">
                  <a16:creationId xmlns:a16="http://schemas.microsoft.com/office/drawing/2014/main" id="{E9F6B163-9490-4046-AF78-9C983CB9BE90}"/>
                </a:ext>
              </a:extLst>
            </p:cNvPr>
            <p:cNvSpPr/>
            <p:nvPr/>
          </p:nvSpPr>
          <p:spPr>
            <a:xfrm flipH="1">
              <a:off x="892731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2" name="Chevron 23">
              <a:extLst>
                <a:ext uri="{FF2B5EF4-FFF2-40B4-BE49-F238E27FC236}">
                  <a16:creationId xmlns:a16="http://schemas.microsoft.com/office/drawing/2014/main" id="{DD3A7B6D-4D2C-4875-89AA-2513DE3403BE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3" name="Chevron 24">
              <a:extLst>
                <a:ext uri="{FF2B5EF4-FFF2-40B4-BE49-F238E27FC236}">
                  <a16:creationId xmlns:a16="http://schemas.microsoft.com/office/drawing/2014/main" id="{AD0CF6F0-E634-4851-8E95-E1284533952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CF0854-E877-4C0E-82AA-B562CBCD0A4D}"/>
              </a:ext>
            </a:extLst>
          </p:cNvPr>
          <p:cNvSpPr txBox="1"/>
          <p:nvPr/>
        </p:nvSpPr>
        <p:spPr>
          <a:xfrm>
            <a:off x="2906035" y="1951121"/>
            <a:ext cx="5792122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rPr>
              <a:t>اینکه آیه تنها یک در یک معنا به کار رود و معنای دیگری نداشته باشد.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Titr" panose="02000506000000020002" pitchFamily="2" charset="-78"/>
              <a:ea typeface="+mj-ea"/>
              <a:cs typeface="IRTitr" panose="02000506000000020002" pitchFamily="2" charset="-78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C4129DC-FFD2-4308-A37E-629749B3191B}"/>
              </a:ext>
            </a:extLst>
          </p:cNvPr>
          <p:cNvGrpSpPr/>
          <p:nvPr/>
        </p:nvGrpSpPr>
        <p:grpSpPr>
          <a:xfrm>
            <a:off x="1568596" y="3370958"/>
            <a:ext cx="9824120" cy="1385787"/>
            <a:chOff x="1517341" y="7007661"/>
            <a:chExt cx="9824120" cy="7524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08CCE3E-B493-4691-BB6F-C3A3FB68A722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404813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متشابه: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41" name="Chevron 23">
              <a:extLst>
                <a:ext uri="{FF2B5EF4-FFF2-40B4-BE49-F238E27FC236}">
                  <a16:creationId xmlns:a16="http://schemas.microsoft.com/office/drawing/2014/main" id="{D3744E8D-8F4B-4DCF-8B36-56C473908E56}"/>
                </a:ext>
              </a:extLst>
            </p:cNvPr>
            <p:cNvSpPr/>
            <p:nvPr/>
          </p:nvSpPr>
          <p:spPr>
            <a:xfrm flipH="1">
              <a:off x="865299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2" name="Chevron 24">
              <a:extLst>
                <a:ext uri="{FF2B5EF4-FFF2-40B4-BE49-F238E27FC236}">
                  <a16:creationId xmlns:a16="http://schemas.microsoft.com/office/drawing/2014/main" id="{4EEDAB27-9B01-4B16-9BAC-5DD6632580FD}"/>
                </a:ext>
              </a:extLst>
            </p:cNvPr>
            <p:cNvSpPr/>
            <p:nvPr/>
          </p:nvSpPr>
          <p:spPr>
            <a:xfrm flipH="1">
              <a:off x="892731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3" name="Chevron 23">
              <a:extLst>
                <a:ext uri="{FF2B5EF4-FFF2-40B4-BE49-F238E27FC236}">
                  <a16:creationId xmlns:a16="http://schemas.microsoft.com/office/drawing/2014/main" id="{A94ECAF1-1083-4BA6-89BF-8B019A16F3E5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4" name="Chevron 24">
              <a:extLst>
                <a:ext uri="{FF2B5EF4-FFF2-40B4-BE49-F238E27FC236}">
                  <a16:creationId xmlns:a16="http://schemas.microsoft.com/office/drawing/2014/main" id="{712EEF06-49B7-4E78-AFB0-5E8A76FB6C55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C0F7D5C-84D7-4FC6-8A9A-E8727092B066}"/>
              </a:ext>
            </a:extLst>
          </p:cNvPr>
          <p:cNvSpPr txBox="1"/>
          <p:nvPr/>
        </p:nvSpPr>
        <p:spPr>
          <a:xfrm>
            <a:off x="2912131" y="3384379"/>
            <a:ext cx="5792122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rPr>
              <a:t>اینکه آیه بیش از یک معنا داشته باشد و مفهوم آن به طور صریح برای مخاطب روشن نیست.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Titr" panose="02000506000000020002" pitchFamily="2" charset="-78"/>
              <a:ea typeface="+mj-ea"/>
              <a:cs typeface="IRTitr" panose="02000506000000020002" pitchFamily="2" charset="-78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E2ABE50-7A30-470F-98C6-4F7A67048C83}"/>
              </a:ext>
            </a:extLst>
          </p:cNvPr>
          <p:cNvSpPr txBox="1"/>
          <p:nvPr/>
        </p:nvSpPr>
        <p:spPr>
          <a:xfrm>
            <a:off x="896816" y="4875647"/>
            <a:ext cx="11324492" cy="35086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896938" indent="-457200" algn="just" rtl="1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?"/>
            </a:pPr>
            <a:r>
              <a:rPr lang="fa-I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itchFamily="2" charset="-78"/>
                <a:cs typeface="IRMitra" pitchFamily="2" charset="-78"/>
                <a:sym typeface="S AGA Arabesque" panose="05000000000000000000" pitchFamily="2" charset="2"/>
              </a:rPr>
              <a:t>دیدگاه ابن حبیب نیشابوری:</a:t>
            </a:r>
          </a:p>
          <a:p>
            <a:pPr marL="896938" indent="-457200" algn="just" rtl="1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?"/>
            </a:pP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بر اساس آیه: </a:t>
            </a: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itchFamily="2" charset="-78"/>
                <a:cs typeface="IRMitra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S AGA Arabesque" panose="05000000000000000000" pitchFamily="2" charset="2"/>
              </a:rPr>
              <a:t>هُوَ الَّذِي أَنزَلَ عَلَيْكَ الْكِتَابَ مِنْهُ آيَاتٌ مُّحْكَمَاتٌ هُنَّ أُمُّ الْكِتَابِ وَأُخَرُ مُتَشَابِهَاتٌ</a:t>
            </a: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itchFamily="2" charset="-78"/>
                <a:cs typeface="IRMitra" pitchFamily="2" charset="-78"/>
                <a:sym typeface="S AGA Arabesque" panose="05000000000000000000" pitchFamily="2" charset="2"/>
              </a:rPr>
              <a:t>»</a:t>
            </a: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 (آل عمران/7)</a:t>
            </a:r>
          </a:p>
          <a:p>
            <a:pPr marL="844550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itchFamily="2" charset="-78"/>
                <a:cs typeface="IRMitra" pitchFamily="2" charset="-78"/>
                <a:sym typeface="Wingdings" panose="05000000000000000000" pitchFamily="2" charset="2"/>
              </a:rPr>
              <a:t> </a:t>
            </a: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1) همه آیات قرآن محکم است.</a:t>
            </a:r>
          </a:p>
          <a:p>
            <a:pPr marL="1301750" indent="-457200" algn="just" rtl="1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E"/>
            </a:pP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2) همه آیات قرآن متشابه است.</a:t>
            </a:r>
          </a:p>
          <a:p>
            <a:pPr marL="1301750" indent="-457200" algn="just" rtl="1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E"/>
            </a:pP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3) بخشی از آیات قرآن محکم و بخشی متشابه است و این نظر درست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6484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45" grpId="0"/>
      <p:bldP spid="45" grpId="1"/>
      <p:bldP spid="46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6910754" y="1045506"/>
            <a:ext cx="5689921" cy="1053789"/>
            <a:chOff x="6910754" y="1045506"/>
            <a:chExt cx="5689921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6910754" y="1045506"/>
              <a:ext cx="5689921" cy="1053789"/>
              <a:chOff x="6910278" y="3363562"/>
              <a:chExt cx="5689921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10278" y="3761483"/>
                <a:ext cx="550159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0279" y="3363562"/>
                <a:ext cx="568992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تعریف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محکم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متشابه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92B552E-3B27-47F3-A5BC-116ABEB043B9}"/>
              </a:ext>
            </a:extLst>
          </p:cNvPr>
          <p:cNvGrpSpPr/>
          <p:nvPr/>
        </p:nvGrpSpPr>
        <p:grpSpPr>
          <a:xfrm>
            <a:off x="1158051" y="2324565"/>
            <a:ext cx="10397315" cy="2317777"/>
            <a:chOff x="1517341" y="7007661"/>
            <a:chExt cx="10397315" cy="752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98E2609-2D89-476B-9700-74A75F37E38A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	معنای </a:t>
              </a:r>
              <a:r>
                <a:rPr lang="fa-IR" sz="260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محکم</a:t>
              </a:r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 بودن تمام آیات:</a:t>
              </a:r>
            </a:p>
            <a:p>
              <a:pPr algn="r" defTabSz="914400" rtl="1"/>
              <a:endPara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  <a:p>
              <a:pPr algn="r" defTabSz="914400" rtl="1"/>
              <a:endPara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  <a:p>
              <a:pPr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10" name="Chevron 23">
              <a:extLst>
                <a:ext uri="{FF2B5EF4-FFF2-40B4-BE49-F238E27FC236}">
                  <a16:creationId xmlns:a16="http://schemas.microsoft.com/office/drawing/2014/main" id="{341CF3AA-B92B-4916-8A3D-782E3AA1BF12}"/>
                </a:ext>
              </a:extLst>
            </p:cNvPr>
            <p:cNvSpPr/>
            <p:nvPr/>
          </p:nvSpPr>
          <p:spPr>
            <a:xfrm flipH="1">
              <a:off x="1056972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1" name="Chevron 24">
              <a:extLst>
                <a:ext uri="{FF2B5EF4-FFF2-40B4-BE49-F238E27FC236}">
                  <a16:creationId xmlns:a16="http://schemas.microsoft.com/office/drawing/2014/main" id="{E9F6B163-9490-4046-AF78-9C983CB9BE90}"/>
                </a:ext>
              </a:extLst>
            </p:cNvPr>
            <p:cNvSpPr/>
            <p:nvPr/>
          </p:nvSpPr>
          <p:spPr>
            <a:xfrm flipH="1">
              <a:off x="1084404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2" name="Chevron 23">
              <a:extLst>
                <a:ext uri="{FF2B5EF4-FFF2-40B4-BE49-F238E27FC236}">
                  <a16:creationId xmlns:a16="http://schemas.microsoft.com/office/drawing/2014/main" id="{DD3A7B6D-4D2C-4875-89AA-2513DE3403BE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3" name="Chevron 24">
              <a:extLst>
                <a:ext uri="{FF2B5EF4-FFF2-40B4-BE49-F238E27FC236}">
                  <a16:creationId xmlns:a16="http://schemas.microsoft.com/office/drawing/2014/main" id="{AD0CF6F0-E634-4851-8E95-E1284533952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CF0854-E877-4C0E-82AA-B562CBCD0A4D}"/>
              </a:ext>
            </a:extLst>
          </p:cNvPr>
          <p:cNvSpPr txBox="1"/>
          <p:nvPr/>
        </p:nvSpPr>
        <p:spPr>
          <a:xfrm>
            <a:off x="2940560" y="3145603"/>
            <a:ext cx="6879908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ar-SA" sz="2600" dirty="0">
                <a:latin typeface="IRTitr" panose="02000506000000020002" pitchFamily="2" charset="-78"/>
                <a:cs typeface="IRTitr" panose="02000506000000020002" pitchFamily="2" charset="-78"/>
              </a:rPr>
              <a:t>استحکام آیات به طوری که هیچ تناقض و اختلافی در آن نیست.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Titr" panose="02000506000000020002" pitchFamily="2" charset="-78"/>
              <a:ea typeface="+mj-ea"/>
              <a:cs typeface="IRTitr" panose="02000506000000020002" pitchFamily="2" charset="-78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A854574-3877-4059-A992-65D6B0AEB49F}"/>
              </a:ext>
            </a:extLst>
          </p:cNvPr>
          <p:cNvGrpSpPr/>
          <p:nvPr/>
        </p:nvGrpSpPr>
        <p:grpSpPr>
          <a:xfrm>
            <a:off x="1158051" y="5143521"/>
            <a:ext cx="10397315" cy="2317777"/>
            <a:chOff x="1517341" y="7007661"/>
            <a:chExt cx="10397315" cy="75240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5CF5E98-5EF8-4B74-A821-4A0648B51E34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	معنای </a:t>
              </a:r>
              <a:r>
                <a:rPr lang="fa-IR" sz="260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متشابه</a:t>
              </a:r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 بودن تمام آیات:</a:t>
              </a:r>
            </a:p>
            <a:p>
              <a:pPr algn="r" defTabSz="914400" rtl="1"/>
              <a:endPara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  <a:p>
              <a:pPr algn="r" defTabSz="914400" rtl="1"/>
              <a:endPara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  <a:p>
              <a:pPr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25" name="Chevron 23">
              <a:extLst>
                <a:ext uri="{FF2B5EF4-FFF2-40B4-BE49-F238E27FC236}">
                  <a16:creationId xmlns:a16="http://schemas.microsoft.com/office/drawing/2014/main" id="{B88BB97D-A052-4D0D-8AC9-89B377FAAFE5}"/>
                </a:ext>
              </a:extLst>
            </p:cNvPr>
            <p:cNvSpPr/>
            <p:nvPr/>
          </p:nvSpPr>
          <p:spPr>
            <a:xfrm flipH="1">
              <a:off x="1056972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26" name="Chevron 24">
              <a:extLst>
                <a:ext uri="{FF2B5EF4-FFF2-40B4-BE49-F238E27FC236}">
                  <a16:creationId xmlns:a16="http://schemas.microsoft.com/office/drawing/2014/main" id="{F4C57EA4-94F3-41B0-B05F-D66CBE7F3124}"/>
                </a:ext>
              </a:extLst>
            </p:cNvPr>
            <p:cNvSpPr/>
            <p:nvPr/>
          </p:nvSpPr>
          <p:spPr>
            <a:xfrm flipH="1">
              <a:off x="1084404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1" name="Chevron 23">
              <a:extLst>
                <a:ext uri="{FF2B5EF4-FFF2-40B4-BE49-F238E27FC236}">
                  <a16:creationId xmlns:a16="http://schemas.microsoft.com/office/drawing/2014/main" id="{86B8B83A-2745-4EDF-B6B0-7C67A3AF4CD7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2" name="Chevron 24">
              <a:extLst>
                <a:ext uri="{FF2B5EF4-FFF2-40B4-BE49-F238E27FC236}">
                  <a16:creationId xmlns:a16="http://schemas.microsoft.com/office/drawing/2014/main" id="{F43681F6-F3E0-47B9-A7AB-D5260DA454EA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6AFDC5C9-FE2A-409E-8462-AA869805D0B5}"/>
              </a:ext>
            </a:extLst>
          </p:cNvPr>
          <p:cNvSpPr txBox="1"/>
          <p:nvPr/>
        </p:nvSpPr>
        <p:spPr>
          <a:xfrm>
            <a:off x="2940560" y="6193159"/>
            <a:ext cx="6879908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rPr>
              <a:t>همه آیات در حق وصدق و اعجاز به هم شباهت دارند.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5397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33" grpId="0"/>
      <p:bldP spid="3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2387600" y="1045506"/>
            <a:ext cx="10213075" cy="1053789"/>
            <a:chOff x="3200400" y="1045506"/>
            <a:chExt cx="9400275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3200400" y="1045506"/>
              <a:ext cx="9400275" cy="1053789"/>
              <a:chOff x="3199924" y="3363562"/>
              <a:chExt cx="9400275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10278" y="3761483"/>
                <a:ext cx="550159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9924" y="3363562"/>
                <a:ext cx="9400275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800" dirty="0">
                    <a:solidFill>
                      <a:srgbClr val="F5F7B3"/>
                    </a:solidFill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اختلافات پیرامون </a:t>
                </a:r>
                <a:r>
                  <a:rPr lang="fa-IR" sz="2800" dirty="0">
                    <a:solidFill>
                      <a:schemeClr val="accent3"/>
                    </a:solidFill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واو</a:t>
                </a:r>
                <a:r>
                  <a:rPr lang="fa-IR" sz="2800" dirty="0">
                    <a:solidFill>
                      <a:srgbClr val="F5F7B3"/>
                    </a:solidFill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آیه‏ی «</a:t>
                </a:r>
                <a:r>
                  <a:rPr lang="fa-IR" sz="2800" i="0" dirty="0">
                    <a:solidFill>
                      <a:schemeClr val="bg1"/>
                    </a:solidFill>
                    <a:latin typeface="IRTitr" panose="02000506000000020002" pitchFamily="2" charset="-78"/>
                    <a:cs typeface="IRTitr" panose="02000506000000020002" pitchFamily="2" charset="-78"/>
                  </a:rPr>
                  <a:t>وَ ما يَعْلَمُ تَأْوِيلَهُ إِلَّا اللَّهُ </a:t>
                </a:r>
                <a:r>
                  <a:rPr lang="fa-IR" sz="2800" dirty="0">
                    <a:solidFill>
                      <a:schemeClr val="accent3">
                        <a:lumMod val="75000"/>
                      </a:schemeClr>
                    </a:solidFill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800" dirty="0">
                    <a:solidFill>
                      <a:srgbClr val="FF0000"/>
                    </a:solidFill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</a:t>
                </a:r>
                <a:r>
                  <a:rPr lang="fa-IR" sz="2800" dirty="0">
                    <a:solidFill>
                      <a:schemeClr val="bg1"/>
                    </a:solidFill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الراسخون </a:t>
                </a:r>
                <a:r>
                  <a:rPr lang="fa-IR" sz="2800" dirty="0">
                    <a:solidFill>
                      <a:srgbClr val="F5F7B3"/>
                    </a:solidFill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في العلم»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92B552E-3B27-47F3-A5BC-116ABEB043B9}"/>
              </a:ext>
            </a:extLst>
          </p:cNvPr>
          <p:cNvGrpSpPr/>
          <p:nvPr/>
        </p:nvGrpSpPr>
        <p:grpSpPr>
          <a:xfrm>
            <a:off x="1439405" y="1937700"/>
            <a:ext cx="9824120" cy="2317777"/>
            <a:chOff x="1517341" y="7007661"/>
            <a:chExt cx="9824120" cy="752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98E2609-2D89-476B-9700-74A75F37E38A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404813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1) </a:t>
              </a:r>
              <a:r>
                <a:rPr lang="fa-IR" sz="260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واو</a:t>
              </a:r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 عاطفه: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endParaRPr>
            </a:p>
          </p:txBody>
        </p:sp>
        <p:sp>
          <p:nvSpPr>
            <p:cNvPr id="10" name="Chevron 23">
              <a:extLst>
                <a:ext uri="{FF2B5EF4-FFF2-40B4-BE49-F238E27FC236}">
                  <a16:creationId xmlns:a16="http://schemas.microsoft.com/office/drawing/2014/main" id="{341CF3AA-B92B-4916-8A3D-782E3AA1BF12}"/>
                </a:ext>
              </a:extLst>
            </p:cNvPr>
            <p:cNvSpPr/>
            <p:nvPr/>
          </p:nvSpPr>
          <p:spPr>
            <a:xfrm flipH="1">
              <a:off x="773859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1" name="Chevron 24">
              <a:extLst>
                <a:ext uri="{FF2B5EF4-FFF2-40B4-BE49-F238E27FC236}">
                  <a16:creationId xmlns:a16="http://schemas.microsoft.com/office/drawing/2014/main" id="{E9F6B163-9490-4046-AF78-9C983CB9BE90}"/>
                </a:ext>
              </a:extLst>
            </p:cNvPr>
            <p:cNvSpPr/>
            <p:nvPr/>
          </p:nvSpPr>
          <p:spPr>
            <a:xfrm flipH="1">
              <a:off x="801291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2" name="Chevron 23">
              <a:extLst>
                <a:ext uri="{FF2B5EF4-FFF2-40B4-BE49-F238E27FC236}">
                  <a16:creationId xmlns:a16="http://schemas.microsoft.com/office/drawing/2014/main" id="{DD3A7B6D-4D2C-4875-89AA-2513DE3403BE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3" name="Chevron 24">
              <a:extLst>
                <a:ext uri="{FF2B5EF4-FFF2-40B4-BE49-F238E27FC236}">
                  <a16:creationId xmlns:a16="http://schemas.microsoft.com/office/drawing/2014/main" id="{AD0CF6F0-E634-4851-8E95-E1284533952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CF0854-E877-4C0E-82AA-B562CBCD0A4D}"/>
              </a:ext>
            </a:extLst>
          </p:cNvPr>
          <p:cNvSpPr txBox="1"/>
          <p:nvPr/>
        </p:nvSpPr>
        <p:spPr>
          <a:xfrm>
            <a:off x="2544991" y="1951121"/>
            <a:ext cx="5201663" cy="19851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الراسخون عطف به الله و «یقولون...» حال برای «الراسخون» </a:t>
            </a:r>
          </a:p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عده‏ی کمی مانند </a:t>
            </a:r>
            <a:r>
              <a:rPr lang="fa-IR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مجاهد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 و  ابن‏</a:t>
            </a:r>
            <a:r>
              <a:rPr lang="fa-IR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عباس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 به این نظر معتقدند.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Mitra" pitchFamily="2" charset="-78"/>
              <a:cs typeface="B Mitra" panose="00000400000000000000" pitchFamily="2" charset="-78"/>
            </a:endParaRP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285FA2A-1560-4A85-AD23-BC7CE23525B7}"/>
              </a:ext>
            </a:extLst>
          </p:cNvPr>
          <p:cNvGrpSpPr/>
          <p:nvPr/>
        </p:nvGrpSpPr>
        <p:grpSpPr>
          <a:xfrm>
            <a:off x="1439405" y="4512391"/>
            <a:ext cx="9824120" cy="3013824"/>
            <a:chOff x="1517341" y="7007661"/>
            <a:chExt cx="9824120" cy="752400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DC01FF4-0595-463B-9D01-B9E35363EDD1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404813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2) </a:t>
              </a:r>
              <a:r>
                <a:rPr lang="fa-IR" sz="260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واو</a:t>
              </a:r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 استیناف: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endParaRPr>
            </a:p>
          </p:txBody>
        </p:sp>
        <p:sp>
          <p:nvSpPr>
            <p:cNvPr id="91" name="Chevron 23">
              <a:extLst>
                <a:ext uri="{FF2B5EF4-FFF2-40B4-BE49-F238E27FC236}">
                  <a16:creationId xmlns:a16="http://schemas.microsoft.com/office/drawing/2014/main" id="{599E9903-F96D-46BB-AEF3-F8CD87EA1587}"/>
                </a:ext>
              </a:extLst>
            </p:cNvPr>
            <p:cNvSpPr/>
            <p:nvPr/>
          </p:nvSpPr>
          <p:spPr>
            <a:xfrm flipH="1">
              <a:off x="773859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92" name="Chevron 24">
              <a:extLst>
                <a:ext uri="{FF2B5EF4-FFF2-40B4-BE49-F238E27FC236}">
                  <a16:creationId xmlns:a16="http://schemas.microsoft.com/office/drawing/2014/main" id="{3AA59EAC-B4F6-4845-AD0F-C3943048AE8F}"/>
                </a:ext>
              </a:extLst>
            </p:cNvPr>
            <p:cNvSpPr/>
            <p:nvPr/>
          </p:nvSpPr>
          <p:spPr>
            <a:xfrm flipH="1">
              <a:off x="801291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93" name="Chevron 23">
              <a:extLst>
                <a:ext uri="{FF2B5EF4-FFF2-40B4-BE49-F238E27FC236}">
                  <a16:creationId xmlns:a16="http://schemas.microsoft.com/office/drawing/2014/main" id="{A906EB2B-70F4-48F5-915D-A5B9710CD93D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94" name="Chevron 24">
              <a:extLst>
                <a:ext uri="{FF2B5EF4-FFF2-40B4-BE49-F238E27FC236}">
                  <a16:creationId xmlns:a16="http://schemas.microsoft.com/office/drawing/2014/main" id="{BB20B4F2-6A31-44DB-9891-7410548C322B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BCFBF7DB-55D0-4646-AFCD-DA51B583EF54}"/>
              </a:ext>
            </a:extLst>
          </p:cNvPr>
          <p:cNvSpPr txBox="1"/>
          <p:nvPr/>
        </p:nvSpPr>
        <p:spPr>
          <a:xfrm>
            <a:off x="2782940" y="4525812"/>
            <a:ext cx="4842745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«الراسخون» مبتدا و «یقولون» خبرآن؛ </a:t>
            </a:r>
          </a:p>
          <a:p>
            <a:pPr lvl="0" algn="ctr" rtl="1">
              <a:lnSpc>
                <a:spcPct val="150000"/>
              </a:lnSpc>
            </a:pP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اکثر صحابه و تابعان واتباع تابعین و اهل حدیث و روایت </a:t>
            </a:r>
            <a:r>
              <a:rPr lang="fa-IR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صحیح تری </a:t>
            </a:r>
            <a:r>
              <a:rPr lang="fa-I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از ابن عباس نظری مطابق این گفتار دارند.</a:t>
            </a:r>
            <a:endParaRPr lang="fa-I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Mitra" pitchFamily="2" charset="-78"/>
              <a:cs typeface="B Mitra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3784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95" grpId="0"/>
      <p:bldP spid="9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6910754" y="1045506"/>
            <a:ext cx="5689921" cy="1053789"/>
            <a:chOff x="6910754" y="1045506"/>
            <a:chExt cx="5689921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6910754" y="1045506"/>
              <a:ext cx="5689921" cy="1053789"/>
              <a:chOff x="6910278" y="3363562"/>
              <a:chExt cx="5689921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10278" y="3761483"/>
                <a:ext cx="550159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0279" y="3363562"/>
                <a:ext cx="568992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حالت‏های مختلف یک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لفظ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پذیرش معنا: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92B552E-3B27-47F3-A5BC-116ABEB043B9}"/>
              </a:ext>
            </a:extLst>
          </p:cNvPr>
          <p:cNvGrpSpPr/>
          <p:nvPr/>
        </p:nvGrpSpPr>
        <p:grpSpPr>
          <a:xfrm>
            <a:off x="1158051" y="2430075"/>
            <a:ext cx="10397315" cy="1631973"/>
            <a:chOff x="1517341" y="7007661"/>
            <a:chExt cx="10397315" cy="752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98E2609-2D89-476B-9700-74A75F37E38A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algn="r" defTabSz="914400" rtl="1"/>
              <a:endPara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  <a:p>
              <a:pPr algn="r" defTabSz="914400" rtl="1"/>
              <a:endPara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  <a:p>
              <a:pPr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10" name="Chevron 23">
              <a:extLst>
                <a:ext uri="{FF2B5EF4-FFF2-40B4-BE49-F238E27FC236}">
                  <a16:creationId xmlns:a16="http://schemas.microsoft.com/office/drawing/2014/main" id="{341CF3AA-B92B-4916-8A3D-782E3AA1BF12}"/>
                </a:ext>
              </a:extLst>
            </p:cNvPr>
            <p:cNvSpPr/>
            <p:nvPr/>
          </p:nvSpPr>
          <p:spPr>
            <a:xfrm flipH="1">
              <a:off x="1056972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1" name="Chevron 24">
              <a:extLst>
                <a:ext uri="{FF2B5EF4-FFF2-40B4-BE49-F238E27FC236}">
                  <a16:creationId xmlns:a16="http://schemas.microsoft.com/office/drawing/2014/main" id="{E9F6B163-9490-4046-AF78-9C983CB9BE90}"/>
                </a:ext>
              </a:extLst>
            </p:cNvPr>
            <p:cNvSpPr/>
            <p:nvPr/>
          </p:nvSpPr>
          <p:spPr>
            <a:xfrm flipH="1">
              <a:off x="1084404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2" name="Chevron 23">
              <a:extLst>
                <a:ext uri="{FF2B5EF4-FFF2-40B4-BE49-F238E27FC236}">
                  <a16:creationId xmlns:a16="http://schemas.microsoft.com/office/drawing/2014/main" id="{DD3A7B6D-4D2C-4875-89AA-2513DE3403BE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3" name="Chevron 24">
              <a:extLst>
                <a:ext uri="{FF2B5EF4-FFF2-40B4-BE49-F238E27FC236}">
                  <a16:creationId xmlns:a16="http://schemas.microsoft.com/office/drawing/2014/main" id="{AD0CF6F0-E634-4851-8E95-E1284533952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CF0854-E877-4C0E-82AA-B562CBCD0A4D}"/>
              </a:ext>
            </a:extLst>
          </p:cNvPr>
          <p:cNvSpPr txBox="1"/>
          <p:nvPr/>
        </p:nvSpPr>
        <p:spPr>
          <a:xfrm>
            <a:off x="2908042" y="2891577"/>
            <a:ext cx="6879908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rPr>
              <a:t>نص ـ ظاهر ـ مجمل ـ مؤول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Titr" panose="02000506000000020002" pitchFamily="2" charset="-78"/>
              <a:ea typeface="+mj-ea"/>
              <a:cs typeface="IRTitr" panose="02000506000000020002" pitchFamily="2" charset="-78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A854574-3877-4059-A992-65D6B0AEB49F}"/>
              </a:ext>
            </a:extLst>
          </p:cNvPr>
          <p:cNvGrpSpPr/>
          <p:nvPr/>
        </p:nvGrpSpPr>
        <p:grpSpPr>
          <a:xfrm>
            <a:off x="1158051" y="4932502"/>
            <a:ext cx="10397315" cy="2317777"/>
            <a:chOff x="1517341" y="7007661"/>
            <a:chExt cx="10397315" cy="75240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5CF5E98-5EF8-4B74-A821-4A0648B51E34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algn="r" defTabSz="914400" rtl="1"/>
              <a:endPara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  <a:p>
              <a:pPr algn="r" defTabSz="914400" rtl="1"/>
              <a:endPara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  <a:p>
              <a:pPr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25" name="Chevron 23">
              <a:extLst>
                <a:ext uri="{FF2B5EF4-FFF2-40B4-BE49-F238E27FC236}">
                  <a16:creationId xmlns:a16="http://schemas.microsoft.com/office/drawing/2014/main" id="{B88BB97D-A052-4D0D-8AC9-89B377FAAFE5}"/>
                </a:ext>
              </a:extLst>
            </p:cNvPr>
            <p:cNvSpPr/>
            <p:nvPr/>
          </p:nvSpPr>
          <p:spPr>
            <a:xfrm flipH="1">
              <a:off x="1056972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26" name="Chevron 24">
              <a:extLst>
                <a:ext uri="{FF2B5EF4-FFF2-40B4-BE49-F238E27FC236}">
                  <a16:creationId xmlns:a16="http://schemas.microsoft.com/office/drawing/2014/main" id="{F4C57EA4-94F3-41B0-B05F-D66CBE7F3124}"/>
                </a:ext>
              </a:extLst>
            </p:cNvPr>
            <p:cNvSpPr/>
            <p:nvPr/>
          </p:nvSpPr>
          <p:spPr>
            <a:xfrm flipH="1">
              <a:off x="1084404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1" name="Chevron 23">
              <a:extLst>
                <a:ext uri="{FF2B5EF4-FFF2-40B4-BE49-F238E27FC236}">
                  <a16:creationId xmlns:a16="http://schemas.microsoft.com/office/drawing/2014/main" id="{86B8B83A-2745-4EDF-B6B0-7C67A3AF4CD7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2" name="Chevron 24">
              <a:extLst>
                <a:ext uri="{FF2B5EF4-FFF2-40B4-BE49-F238E27FC236}">
                  <a16:creationId xmlns:a16="http://schemas.microsoft.com/office/drawing/2014/main" id="{F43681F6-F3E0-47B9-A7AB-D5260DA454EA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6AFDC5C9-FE2A-409E-8462-AA869805D0B5}"/>
              </a:ext>
            </a:extLst>
          </p:cNvPr>
          <p:cNvSpPr txBox="1"/>
          <p:nvPr/>
        </p:nvSpPr>
        <p:spPr>
          <a:xfrm>
            <a:off x="2916005" y="5287343"/>
            <a:ext cx="6995556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rPr>
              <a:t>هر لفظی که مشترک میان نص و ظاهر باشد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rPr>
              <a:t>محکم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rPr>
              <a:t> است و هر لفظی که مشترک میان مجمل و مؤول باشد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rPr>
              <a:t>متشابه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rPr>
              <a:t> است.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Titr" panose="02000506000000020002" pitchFamily="2" charset="-78"/>
              <a:ea typeface="+mj-ea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2406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33" grpId="0"/>
      <p:bldP spid="3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6910754" y="1045506"/>
            <a:ext cx="5689921" cy="1053789"/>
            <a:chOff x="6910754" y="1045506"/>
            <a:chExt cx="5689921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6910754" y="1045506"/>
              <a:ext cx="5689921" cy="1053789"/>
              <a:chOff x="6910278" y="3363562"/>
              <a:chExt cx="5689921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10278" y="3761483"/>
                <a:ext cx="550159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0279" y="3363562"/>
                <a:ext cx="568992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اقسام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متشابه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92B552E-3B27-47F3-A5BC-116ABEB043B9}"/>
              </a:ext>
            </a:extLst>
          </p:cNvPr>
          <p:cNvGrpSpPr/>
          <p:nvPr/>
        </p:nvGrpSpPr>
        <p:grpSpPr>
          <a:xfrm>
            <a:off x="1562500" y="2148718"/>
            <a:ext cx="9824120" cy="1385787"/>
            <a:chOff x="1517341" y="7007661"/>
            <a:chExt cx="9824120" cy="752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98E2609-2D89-476B-9700-74A75F37E38A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1) فقط از جهت لفظ: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endParaRPr>
            </a:p>
          </p:txBody>
        </p:sp>
        <p:sp>
          <p:nvSpPr>
            <p:cNvPr id="10" name="Chevron 23">
              <a:extLst>
                <a:ext uri="{FF2B5EF4-FFF2-40B4-BE49-F238E27FC236}">
                  <a16:creationId xmlns:a16="http://schemas.microsoft.com/office/drawing/2014/main" id="{341CF3AA-B92B-4916-8A3D-782E3AA1BF12}"/>
                </a:ext>
              </a:extLst>
            </p:cNvPr>
            <p:cNvSpPr/>
            <p:nvPr/>
          </p:nvSpPr>
          <p:spPr>
            <a:xfrm flipH="1">
              <a:off x="780893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1" name="Chevron 24">
              <a:extLst>
                <a:ext uri="{FF2B5EF4-FFF2-40B4-BE49-F238E27FC236}">
                  <a16:creationId xmlns:a16="http://schemas.microsoft.com/office/drawing/2014/main" id="{E9F6B163-9490-4046-AF78-9C983CB9BE90}"/>
                </a:ext>
              </a:extLst>
            </p:cNvPr>
            <p:cNvSpPr/>
            <p:nvPr/>
          </p:nvSpPr>
          <p:spPr>
            <a:xfrm flipH="1">
              <a:off x="80832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2" name="Chevron 23">
              <a:extLst>
                <a:ext uri="{FF2B5EF4-FFF2-40B4-BE49-F238E27FC236}">
                  <a16:creationId xmlns:a16="http://schemas.microsoft.com/office/drawing/2014/main" id="{DD3A7B6D-4D2C-4875-89AA-2513DE3403BE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3" name="Chevron 24">
              <a:extLst>
                <a:ext uri="{FF2B5EF4-FFF2-40B4-BE49-F238E27FC236}">
                  <a16:creationId xmlns:a16="http://schemas.microsoft.com/office/drawing/2014/main" id="{AD0CF6F0-E634-4851-8E95-E1284533952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CF0854-E877-4C0E-82AA-B562CBCD0A4D}"/>
              </a:ext>
            </a:extLst>
          </p:cNvPr>
          <p:cNvSpPr txBox="1"/>
          <p:nvPr/>
        </p:nvSpPr>
        <p:spPr>
          <a:xfrm>
            <a:off x="2906035" y="2162139"/>
            <a:ext cx="4839466" cy="1242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شامل دو قسم:</a:t>
            </a:r>
          </a:p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1) الفاظ مفرد 	2) ترکیبات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Mitra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613548-62C4-4AD3-B515-8C9FA8DA001C}"/>
              </a:ext>
            </a:extLst>
          </p:cNvPr>
          <p:cNvGrpSpPr/>
          <p:nvPr/>
        </p:nvGrpSpPr>
        <p:grpSpPr>
          <a:xfrm>
            <a:off x="1562500" y="4093057"/>
            <a:ext cx="9824120" cy="1385787"/>
            <a:chOff x="1517341" y="7007661"/>
            <a:chExt cx="9824120" cy="75240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3989097-5AA4-4F07-9C91-A1EDDF6A1A93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2) فقط از جهت معنا: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endParaRPr>
            </a:p>
          </p:txBody>
        </p:sp>
        <p:sp>
          <p:nvSpPr>
            <p:cNvPr id="25" name="Chevron 23">
              <a:extLst>
                <a:ext uri="{FF2B5EF4-FFF2-40B4-BE49-F238E27FC236}">
                  <a16:creationId xmlns:a16="http://schemas.microsoft.com/office/drawing/2014/main" id="{B0D9F923-C46F-4313-9AB7-20628BC88D16}"/>
                </a:ext>
              </a:extLst>
            </p:cNvPr>
            <p:cNvSpPr/>
            <p:nvPr/>
          </p:nvSpPr>
          <p:spPr>
            <a:xfrm flipH="1">
              <a:off x="780893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26" name="Chevron 24">
              <a:extLst>
                <a:ext uri="{FF2B5EF4-FFF2-40B4-BE49-F238E27FC236}">
                  <a16:creationId xmlns:a16="http://schemas.microsoft.com/office/drawing/2014/main" id="{63249DFA-DD94-4CEE-8F68-124DC1054025}"/>
                </a:ext>
              </a:extLst>
            </p:cNvPr>
            <p:cNvSpPr/>
            <p:nvPr/>
          </p:nvSpPr>
          <p:spPr>
            <a:xfrm flipH="1">
              <a:off x="80832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1" name="Chevron 23">
              <a:extLst>
                <a:ext uri="{FF2B5EF4-FFF2-40B4-BE49-F238E27FC236}">
                  <a16:creationId xmlns:a16="http://schemas.microsoft.com/office/drawing/2014/main" id="{C67E9668-54A4-4C10-8857-D66796FF4FB6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2" name="Chevron 24">
              <a:extLst>
                <a:ext uri="{FF2B5EF4-FFF2-40B4-BE49-F238E27FC236}">
                  <a16:creationId xmlns:a16="http://schemas.microsoft.com/office/drawing/2014/main" id="{54799D15-8D8F-45D3-84F2-5DB8540EF1C8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06EE7C-BEC3-4F85-87D6-0F23B24F08EB}"/>
              </a:ext>
            </a:extLst>
          </p:cNvPr>
          <p:cNvSpPr txBox="1"/>
          <p:nvPr/>
        </p:nvSpPr>
        <p:spPr>
          <a:xfrm>
            <a:off x="2906035" y="4106478"/>
            <a:ext cx="4839466" cy="1242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شامل آیات متشابه مربوط به صفات خداوند و قیامت (ابن لبان کتابی مستقل در همین موضوع دارد.)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Mitra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DBC4A19-F71F-49B4-AE1E-0804464FBFD3}"/>
              </a:ext>
            </a:extLst>
          </p:cNvPr>
          <p:cNvGrpSpPr/>
          <p:nvPr/>
        </p:nvGrpSpPr>
        <p:grpSpPr>
          <a:xfrm>
            <a:off x="1562500" y="6117762"/>
            <a:ext cx="9824120" cy="1385787"/>
            <a:chOff x="1517341" y="7007661"/>
            <a:chExt cx="9824120" cy="75240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04AD931-4BFC-485A-8589-A7C849C962DD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3) از جهت لفظ‏و‏معنا: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endParaRPr>
            </a:p>
          </p:txBody>
        </p:sp>
        <p:sp>
          <p:nvSpPr>
            <p:cNvPr id="36" name="Chevron 23">
              <a:extLst>
                <a:ext uri="{FF2B5EF4-FFF2-40B4-BE49-F238E27FC236}">
                  <a16:creationId xmlns:a16="http://schemas.microsoft.com/office/drawing/2014/main" id="{BDB8D717-9098-4954-ABB4-E57336A9A509}"/>
                </a:ext>
              </a:extLst>
            </p:cNvPr>
            <p:cNvSpPr/>
            <p:nvPr/>
          </p:nvSpPr>
          <p:spPr>
            <a:xfrm flipH="1">
              <a:off x="780893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7" name="Chevron 24">
              <a:extLst>
                <a:ext uri="{FF2B5EF4-FFF2-40B4-BE49-F238E27FC236}">
                  <a16:creationId xmlns:a16="http://schemas.microsoft.com/office/drawing/2014/main" id="{D4759FC9-69F7-4D9E-9527-75F57C1F1829}"/>
                </a:ext>
              </a:extLst>
            </p:cNvPr>
            <p:cNvSpPr/>
            <p:nvPr/>
          </p:nvSpPr>
          <p:spPr>
            <a:xfrm flipH="1">
              <a:off x="80832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8" name="Chevron 23">
              <a:extLst>
                <a:ext uri="{FF2B5EF4-FFF2-40B4-BE49-F238E27FC236}">
                  <a16:creationId xmlns:a16="http://schemas.microsoft.com/office/drawing/2014/main" id="{2806F13D-61B3-479B-A149-A7A665474729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7" name="Chevron 24">
              <a:extLst>
                <a:ext uri="{FF2B5EF4-FFF2-40B4-BE49-F238E27FC236}">
                  <a16:creationId xmlns:a16="http://schemas.microsoft.com/office/drawing/2014/main" id="{59D832E4-2ACE-4BEB-BFEE-F8A383DA0804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992A6E7F-BF9E-4082-9DBA-4EF8ABBD7C55}"/>
              </a:ext>
            </a:extLst>
          </p:cNvPr>
          <p:cNvSpPr txBox="1"/>
          <p:nvPr/>
        </p:nvSpPr>
        <p:spPr>
          <a:xfrm>
            <a:off x="2642261" y="6131183"/>
            <a:ext cx="5393903" cy="1242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شامل 4 قسم:</a:t>
            </a:r>
          </a:p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کمیت،کیفیت، زمان، مکان و سبب نزول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9700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33" grpId="0"/>
      <p:bldP spid="33" grpId="1"/>
      <p:bldP spid="48" grpId="0"/>
      <p:bldP spid="4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6910754" y="1045506"/>
            <a:ext cx="5689921" cy="1053789"/>
            <a:chOff x="6910754" y="1045506"/>
            <a:chExt cx="5689921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6910754" y="1045506"/>
              <a:ext cx="5689921" cy="1053789"/>
              <a:chOff x="6910278" y="3363562"/>
              <a:chExt cx="5689921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10278" y="3761483"/>
                <a:ext cx="550159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0279" y="3363562"/>
                <a:ext cx="568992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قسام متشابه لفظی در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الفاظ مفرد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92B552E-3B27-47F3-A5BC-116ABEB043B9}"/>
              </a:ext>
            </a:extLst>
          </p:cNvPr>
          <p:cNvGrpSpPr/>
          <p:nvPr/>
        </p:nvGrpSpPr>
        <p:grpSpPr>
          <a:xfrm>
            <a:off x="1562500" y="1937700"/>
            <a:ext cx="9824120" cy="860633"/>
            <a:chOff x="1517341" y="7007661"/>
            <a:chExt cx="9824120" cy="752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98E2609-2D89-476B-9700-74A75F37E38A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123825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لفظ غریب: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10" name="Chevron 23">
              <a:extLst>
                <a:ext uri="{FF2B5EF4-FFF2-40B4-BE49-F238E27FC236}">
                  <a16:creationId xmlns:a16="http://schemas.microsoft.com/office/drawing/2014/main" id="{341CF3AA-B92B-4916-8A3D-782E3AA1BF12}"/>
                </a:ext>
              </a:extLst>
            </p:cNvPr>
            <p:cNvSpPr/>
            <p:nvPr/>
          </p:nvSpPr>
          <p:spPr>
            <a:xfrm flipH="1">
              <a:off x="865299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1" name="Chevron 24">
              <a:extLst>
                <a:ext uri="{FF2B5EF4-FFF2-40B4-BE49-F238E27FC236}">
                  <a16:creationId xmlns:a16="http://schemas.microsoft.com/office/drawing/2014/main" id="{E9F6B163-9490-4046-AF78-9C983CB9BE90}"/>
                </a:ext>
              </a:extLst>
            </p:cNvPr>
            <p:cNvSpPr/>
            <p:nvPr/>
          </p:nvSpPr>
          <p:spPr>
            <a:xfrm flipH="1">
              <a:off x="892731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2" name="Chevron 23">
              <a:extLst>
                <a:ext uri="{FF2B5EF4-FFF2-40B4-BE49-F238E27FC236}">
                  <a16:creationId xmlns:a16="http://schemas.microsoft.com/office/drawing/2014/main" id="{DD3A7B6D-4D2C-4875-89AA-2513DE3403BE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3" name="Chevron 24">
              <a:extLst>
                <a:ext uri="{FF2B5EF4-FFF2-40B4-BE49-F238E27FC236}">
                  <a16:creationId xmlns:a16="http://schemas.microsoft.com/office/drawing/2014/main" id="{AD0CF6F0-E634-4851-8E95-E1284533952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CF0854-E877-4C0E-82AA-B562CBCD0A4D}"/>
              </a:ext>
            </a:extLst>
          </p:cNvPr>
          <p:cNvSpPr txBox="1"/>
          <p:nvPr/>
        </p:nvSpPr>
        <p:spPr>
          <a:xfrm>
            <a:off x="2912131" y="1985403"/>
            <a:ext cx="5792122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rPr>
              <a:t>أبّ – یزفّون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Titr" panose="02000506000000020002" pitchFamily="2" charset="-78"/>
              <a:ea typeface="+mj-ea"/>
              <a:cs typeface="IRTitr" panose="02000506000000020002" pitchFamily="2" charset="-78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C4129DC-FFD2-4308-A37E-629749B3191B}"/>
              </a:ext>
            </a:extLst>
          </p:cNvPr>
          <p:cNvGrpSpPr/>
          <p:nvPr/>
        </p:nvGrpSpPr>
        <p:grpSpPr>
          <a:xfrm>
            <a:off x="1568596" y="2878585"/>
            <a:ext cx="9824120" cy="860634"/>
            <a:chOff x="1517341" y="7007661"/>
            <a:chExt cx="9824120" cy="7524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08CCE3E-B493-4691-BB6F-C3A3FB68A722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52388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لفظ مشترک: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41" name="Chevron 23">
              <a:extLst>
                <a:ext uri="{FF2B5EF4-FFF2-40B4-BE49-F238E27FC236}">
                  <a16:creationId xmlns:a16="http://schemas.microsoft.com/office/drawing/2014/main" id="{D3744E8D-8F4B-4DCF-8B36-56C473908E56}"/>
                </a:ext>
              </a:extLst>
            </p:cNvPr>
            <p:cNvSpPr/>
            <p:nvPr/>
          </p:nvSpPr>
          <p:spPr>
            <a:xfrm flipH="1">
              <a:off x="865299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2" name="Chevron 24">
              <a:extLst>
                <a:ext uri="{FF2B5EF4-FFF2-40B4-BE49-F238E27FC236}">
                  <a16:creationId xmlns:a16="http://schemas.microsoft.com/office/drawing/2014/main" id="{4EEDAB27-9B01-4B16-9BAC-5DD6632580FD}"/>
                </a:ext>
              </a:extLst>
            </p:cNvPr>
            <p:cNvSpPr/>
            <p:nvPr/>
          </p:nvSpPr>
          <p:spPr>
            <a:xfrm flipH="1">
              <a:off x="8927317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3" name="Chevron 23">
              <a:extLst>
                <a:ext uri="{FF2B5EF4-FFF2-40B4-BE49-F238E27FC236}">
                  <a16:creationId xmlns:a16="http://schemas.microsoft.com/office/drawing/2014/main" id="{A94ECAF1-1083-4BA6-89BF-8B019A16F3E5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4" name="Chevron 24">
              <a:extLst>
                <a:ext uri="{FF2B5EF4-FFF2-40B4-BE49-F238E27FC236}">
                  <a16:creationId xmlns:a16="http://schemas.microsoft.com/office/drawing/2014/main" id="{712EEF06-49B7-4E78-AFB0-5E8A76FB6C55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C0F7D5C-84D7-4FC6-8A9A-E8727092B066}"/>
              </a:ext>
            </a:extLst>
          </p:cNvPr>
          <p:cNvSpPr txBox="1"/>
          <p:nvPr/>
        </p:nvSpPr>
        <p:spPr>
          <a:xfrm>
            <a:off x="2912131" y="2908701"/>
            <a:ext cx="5792122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rPr>
              <a:t>ید – یمین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Titr" panose="02000506000000020002" pitchFamily="2" charset="-78"/>
              <a:ea typeface="+mj-ea"/>
              <a:cs typeface="IRTitr" panose="02000506000000020002" pitchFamily="2" charset="-78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7C1A9D5-B8C0-46A6-BEF0-A90D215CADE8}"/>
              </a:ext>
            </a:extLst>
          </p:cNvPr>
          <p:cNvGrpSpPr/>
          <p:nvPr/>
        </p:nvGrpSpPr>
        <p:grpSpPr>
          <a:xfrm>
            <a:off x="6910754" y="3875386"/>
            <a:ext cx="5689921" cy="1053789"/>
            <a:chOff x="6910754" y="1045506"/>
            <a:chExt cx="5689921" cy="1053789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C3CD1AA-381C-4A99-9EC9-A728166DDCC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0920" y="1210698"/>
              <a:ext cx="799504" cy="739991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  <a:gd name="connsiteX0" fmla="*/ 525034 w 799504"/>
                <a:gd name="connsiteY0" fmla="*/ 0 h 737036"/>
                <a:gd name="connsiteX1" fmla="*/ 799504 w 799504"/>
                <a:gd name="connsiteY1" fmla="*/ 578047 h 737036"/>
                <a:gd name="connsiteX2" fmla="*/ 441662 w 799504"/>
                <a:gd name="connsiteY2" fmla="*/ 737036 h 737036"/>
                <a:gd name="connsiteX3" fmla="*/ 213119 w 799504"/>
                <a:gd name="connsiteY3" fmla="*/ 710687 h 737036"/>
                <a:gd name="connsiteX4" fmla="*/ 27753 w 799504"/>
                <a:gd name="connsiteY4" fmla="*/ 366336 h 737036"/>
                <a:gd name="connsiteX5" fmla="*/ 0 w 799504"/>
                <a:gd name="connsiteY5" fmla="*/ 324284 h 737036"/>
                <a:gd name="connsiteX6" fmla="*/ 15697 w 799504"/>
                <a:gd name="connsiteY6" fmla="*/ 314872 h 737036"/>
                <a:gd name="connsiteX7" fmla="*/ 525034 w 799504"/>
                <a:gd name="connsiteY7" fmla="*/ 0 h 737036"/>
                <a:gd name="connsiteX0" fmla="*/ 525034 w 799504"/>
                <a:gd name="connsiteY0" fmla="*/ 0 h 737036"/>
                <a:gd name="connsiteX1" fmla="*/ 799504 w 799504"/>
                <a:gd name="connsiteY1" fmla="*/ 578047 h 737036"/>
                <a:gd name="connsiteX2" fmla="*/ 441662 w 799504"/>
                <a:gd name="connsiteY2" fmla="*/ 737036 h 737036"/>
                <a:gd name="connsiteX3" fmla="*/ 447863 w 799504"/>
                <a:gd name="connsiteY3" fmla="*/ 505542 h 737036"/>
                <a:gd name="connsiteX4" fmla="*/ 27753 w 799504"/>
                <a:gd name="connsiteY4" fmla="*/ 366336 h 737036"/>
                <a:gd name="connsiteX5" fmla="*/ 0 w 799504"/>
                <a:gd name="connsiteY5" fmla="*/ 324284 h 737036"/>
                <a:gd name="connsiteX6" fmla="*/ 15697 w 799504"/>
                <a:gd name="connsiteY6" fmla="*/ 314872 h 737036"/>
                <a:gd name="connsiteX7" fmla="*/ 525034 w 799504"/>
                <a:gd name="connsiteY7" fmla="*/ 0 h 737036"/>
                <a:gd name="connsiteX0" fmla="*/ 525034 w 799504"/>
                <a:gd name="connsiteY0" fmla="*/ 0 h 736683"/>
                <a:gd name="connsiteX1" fmla="*/ 799504 w 799504"/>
                <a:gd name="connsiteY1" fmla="*/ 578047 h 736683"/>
                <a:gd name="connsiteX2" fmla="*/ 435754 w 799504"/>
                <a:gd name="connsiteY2" fmla="*/ 736683 h 736683"/>
                <a:gd name="connsiteX3" fmla="*/ 447863 w 799504"/>
                <a:gd name="connsiteY3" fmla="*/ 505542 h 736683"/>
                <a:gd name="connsiteX4" fmla="*/ 27753 w 799504"/>
                <a:gd name="connsiteY4" fmla="*/ 366336 h 736683"/>
                <a:gd name="connsiteX5" fmla="*/ 0 w 799504"/>
                <a:gd name="connsiteY5" fmla="*/ 324284 h 736683"/>
                <a:gd name="connsiteX6" fmla="*/ 15697 w 799504"/>
                <a:gd name="connsiteY6" fmla="*/ 314872 h 736683"/>
                <a:gd name="connsiteX7" fmla="*/ 525034 w 799504"/>
                <a:gd name="connsiteY7" fmla="*/ 0 h 736683"/>
                <a:gd name="connsiteX0" fmla="*/ 525034 w 799504"/>
                <a:gd name="connsiteY0" fmla="*/ 0 h 737036"/>
                <a:gd name="connsiteX1" fmla="*/ 799504 w 799504"/>
                <a:gd name="connsiteY1" fmla="*/ 578047 h 737036"/>
                <a:gd name="connsiteX2" fmla="*/ 441661 w 799504"/>
                <a:gd name="connsiteY2" fmla="*/ 737036 h 737036"/>
                <a:gd name="connsiteX3" fmla="*/ 447863 w 799504"/>
                <a:gd name="connsiteY3" fmla="*/ 505542 h 737036"/>
                <a:gd name="connsiteX4" fmla="*/ 27753 w 799504"/>
                <a:gd name="connsiteY4" fmla="*/ 366336 h 737036"/>
                <a:gd name="connsiteX5" fmla="*/ 0 w 799504"/>
                <a:gd name="connsiteY5" fmla="*/ 324284 h 737036"/>
                <a:gd name="connsiteX6" fmla="*/ 15697 w 799504"/>
                <a:gd name="connsiteY6" fmla="*/ 314872 h 737036"/>
                <a:gd name="connsiteX7" fmla="*/ 525034 w 799504"/>
                <a:gd name="connsiteY7" fmla="*/ 0 h 737036"/>
                <a:gd name="connsiteX0" fmla="*/ 525034 w 799504"/>
                <a:gd name="connsiteY0" fmla="*/ 0 h 739991"/>
                <a:gd name="connsiteX1" fmla="*/ 799504 w 799504"/>
                <a:gd name="connsiteY1" fmla="*/ 578047 h 739991"/>
                <a:gd name="connsiteX2" fmla="*/ 441484 w 799504"/>
                <a:gd name="connsiteY2" fmla="*/ 739991 h 739991"/>
                <a:gd name="connsiteX3" fmla="*/ 447863 w 799504"/>
                <a:gd name="connsiteY3" fmla="*/ 505542 h 739991"/>
                <a:gd name="connsiteX4" fmla="*/ 27753 w 799504"/>
                <a:gd name="connsiteY4" fmla="*/ 366336 h 739991"/>
                <a:gd name="connsiteX5" fmla="*/ 0 w 799504"/>
                <a:gd name="connsiteY5" fmla="*/ 324284 h 739991"/>
                <a:gd name="connsiteX6" fmla="*/ 15697 w 799504"/>
                <a:gd name="connsiteY6" fmla="*/ 314872 h 739991"/>
                <a:gd name="connsiteX7" fmla="*/ 525034 w 799504"/>
                <a:gd name="connsiteY7" fmla="*/ 0 h 73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739991">
                  <a:moveTo>
                    <a:pt x="525034" y="0"/>
                  </a:moveTo>
                  <a:lnTo>
                    <a:pt x="799504" y="578047"/>
                  </a:lnTo>
                  <a:lnTo>
                    <a:pt x="441484" y="739991"/>
                  </a:lnTo>
                  <a:cubicBezTo>
                    <a:pt x="426823" y="705446"/>
                    <a:pt x="462524" y="540087"/>
                    <a:pt x="447863" y="505542"/>
                  </a:cubicBezTo>
                  <a:cubicBezTo>
                    <a:pt x="394777" y="390515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lnTo>
                    <a:pt x="525034" y="0"/>
                  </a:ln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0427734-0BD8-4F38-A98A-95C7FB2BFDCF}"/>
                </a:ext>
              </a:extLst>
            </p:cNvPr>
            <p:cNvGrpSpPr/>
            <p:nvPr/>
          </p:nvGrpSpPr>
          <p:grpSpPr>
            <a:xfrm>
              <a:off x="6910754" y="1045506"/>
              <a:ext cx="5689921" cy="1053789"/>
              <a:chOff x="6910278" y="3363562"/>
              <a:chExt cx="5689921" cy="1053789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B517D17A-85CB-4B58-9398-23A7DBCAE2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10278" y="3761483"/>
                <a:ext cx="5501595" cy="655868"/>
              </a:xfrm>
              <a:prstGeom prst="rect">
                <a:avLst/>
              </a:prstGeom>
            </p:spPr>
          </p:pic>
          <p:sp>
            <p:nvSpPr>
              <p:cNvPr id="31" name="Freeform 11">
                <a:extLst>
                  <a:ext uri="{FF2B5EF4-FFF2-40B4-BE49-F238E27FC236}">
                    <a16:creationId xmlns:a16="http://schemas.microsoft.com/office/drawing/2014/main" id="{AF8BFBEC-8B97-428A-9418-5BB57619D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0279" y="3363562"/>
                <a:ext cx="568992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اقسام متشابه لفظی در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ترکیبات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F0883CF-5E11-4933-ACCA-AD29B0475864}"/>
              </a:ext>
            </a:extLst>
          </p:cNvPr>
          <p:cNvGrpSpPr/>
          <p:nvPr/>
        </p:nvGrpSpPr>
        <p:grpSpPr>
          <a:xfrm>
            <a:off x="1562500" y="4851396"/>
            <a:ext cx="9824120" cy="1018267"/>
            <a:chOff x="1517341" y="7007661"/>
            <a:chExt cx="9824120" cy="7524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960FEAF-C018-4F6D-81C3-FDF1924B0021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52388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اختصار در</a:t>
              </a:r>
            </a:p>
            <a:p>
              <a:pPr indent="352425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کلام: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34" name="Chevron 23">
              <a:extLst>
                <a:ext uri="{FF2B5EF4-FFF2-40B4-BE49-F238E27FC236}">
                  <a16:creationId xmlns:a16="http://schemas.microsoft.com/office/drawing/2014/main" id="{A81360F3-D147-4DFE-82B8-49C5470ED581}"/>
                </a:ext>
              </a:extLst>
            </p:cNvPr>
            <p:cNvSpPr/>
            <p:nvPr/>
          </p:nvSpPr>
          <p:spPr>
            <a:xfrm flipH="1">
              <a:off x="875850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5" name="Chevron 24">
              <a:extLst>
                <a:ext uri="{FF2B5EF4-FFF2-40B4-BE49-F238E27FC236}">
                  <a16:creationId xmlns:a16="http://schemas.microsoft.com/office/drawing/2014/main" id="{1A68AB3D-D109-4FE0-83DB-ECFA6EB998F6}"/>
                </a:ext>
              </a:extLst>
            </p:cNvPr>
            <p:cNvSpPr/>
            <p:nvPr/>
          </p:nvSpPr>
          <p:spPr>
            <a:xfrm flipH="1">
              <a:off x="903282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6" name="Chevron 23">
              <a:extLst>
                <a:ext uri="{FF2B5EF4-FFF2-40B4-BE49-F238E27FC236}">
                  <a16:creationId xmlns:a16="http://schemas.microsoft.com/office/drawing/2014/main" id="{C411AE44-43D3-4EF8-B6EA-D4CB1E3DF4C1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7" name="Chevron 24">
              <a:extLst>
                <a:ext uri="{FF2B5EF4-FFF2-40B4-BE49-F238E27FC236}">
                  <a16:creationId xmlns:a16="http://schemas.microsoft.com/office/drawing/2014/main" id="{9991F10C-61E5-4163-BE4B-629AE7B7139F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F7A53048-AB01-4015-858B-82B9563D3C36}"/>
              </a:ext>
            </a:extLst>
          </p:cNvPr>
          <p:cNvSpPr txBox="1"/>
          <p:nvPr/>
        </p:nvSpPr>
        <p:spPr>
          <a:xfrm>
            <a:off x="2782941" y="4934267"/>
            <a:ext cx="6084025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وَإِنْ خِفْتُمْ أَلاَّ تُقْسِطُواْ فِي الْيَتَامَى فَانكِحُواْ مَا طَابَ لَكُم مِّنَ النِّسَاء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IRBadr" panose="02000506000000020002" pitchFamily="2" charset="-78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2FA8D0-0C75-4C6F-A553-610FF74651BC}"/>
              </a:ext>
            </a:extLst>
          </p:cNvPr>
          <p:cNvGrpSpPr/>
          <p:nvPr/>
        </p:nvGrpSpPr>
        <p:grpSpPr>
          <a:xfrm>
            <a:off x="1562500" y="5970361"/>
            <a:ext cx="9824120" cy="1018267"/>
            <a:chOff x="1517341" y="7007661"/>
            <a:chExt cx="9824120" cy="75240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943ECB0-7B7E-4D79-8B9C-F2F592365290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52388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بسط دادن</a:t>
              </a:r>
            </a:p>
            <a:p>
              <a:pPr indent="352425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کلام: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49" name="Chevron 23">
              <a:extLst>
                <a:ext uri="{FF2B5EF4-FFF2-40B4-BE49-F238E27FC236}">
                  <a16:creationId xmlns:a16="http://schemas.microsoft.com/office/drawing/2014/main" id="{126382EE-F5A6-46DA-94C0-184C9A82FAEE}"/>
                </a:ext>
              </a:extLst>
            </p:cNvPr>
            <p:cNvSpPr/>
            <p:nvPr/>
          </p:nvSpPr>
          <p:spPr>
            <a:xfrm flipH="1">
              <a:off x="875850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0" name="Chevron 24">
              <a:extLst>
                <a:ext uri="{FF2B5EF4-FFF2-40B4-BE49-F238E27FC236}">
                  <a16:creationId xmlns:a16="http://schemas.microsoft.com/office/drawing/2014/main" id="{6B85379D-6AE7-4D2D-898D-CD3EC62F1C53}"/>
                </a:ext>
              </a:extLst>
            </p:cNvPr>
            <p:cNvSpPr/>
            <p:nvPr/>
          </p:nvSpPr>
          <p:spPr>
            <a:xfrm flipH="1">
              <a:off x="903282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1" name="Chevron 23">
              <a:extLst>
                <a:ext uri="{FF2B5EF4-FFF2-40B4-BE49-F238E27FC236}">
                  <a16:creationId xmlns:a16="http://schemas.microsoft.com/office/drawing/2014/main" id="{6370046E-0CBC-4158-8EF5-D7A71F1A62AD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4">
              <a:extLst>
                <a:ext uri="{FF2B5EF4-FFF2-40B4-BE49-F238E27FC236}">
                  <a16:creationId xmlns:a16="http://schemas.microsoft.com/office/drawing/2014/main" id="{982EAC18-832F-481B-B73A-0B044C923831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B44EF29E-8712-4DCC-A163-0453D8C5B85D}"/>
              </a:ext>
            </a:extLst>
          </p:cNvPr>
          <p:cNvSpPr txBox="1"/>
          <p:nvPr/>
        </p:nvSpPr>
        <p:spPr>
          <a:xfrm>
            <a:off x="2782941" y="6053232"/>
            <a:ext cx="6084025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لیس کمثله شیء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IRBadr" panose="02000506000000020002" pitchFamily="2" charset="-78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1ECCF31-2FF1-4E68-8587-36358E9FA414}"/>
              </a:ext>
            </a:extLst>
          </p:cNvPr>
          <p:cNvGrpSpPr/>
          <p:nvPr/>
        </p:nvGrpSpPr>
        <p:grpSpPr>
          <a:xfrm>
            <a:off x="1562500" y="7071741"/>
            <a:ext cx="9824120" cy="1018267"/>
            <a:chOff x="1517341" y="7007661"/>
            <a:chExt cx="9824120" cy="75240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6C985B0-9C1B-4DA0-8B1C-B253200CC4E2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مراعات نظم کلام</a:t>
              </a:r>
            </a:p>
            <a:p>
              <a:pPr indent="457200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(تقدیم و تاخر):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56" name="Chevron 23">
              <a:extLst>
                <a:ext uri="{FF2B5EF4-FFF2-40B4-BE49-F238E27FC236}">
                  <a16:creationId xmlns:a16="http://schemas.microsoft.com/office/drawing/2014/main" id="{880F63C5-2BB6-4ED8-AE81-0283925021BC}"/>
                </a:ext>
              </a:extLst>
            </p:cNvPr>
            <p:cNvSpPr/>
            <p:nvPr/>
          </p:nvSpPr>
          <p:spPr>
            <a:xfrm flipH="1">
              <a:off x="738690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7" name="Chevron 24">
              <a:extLst>
                <a:ext uri="{FF2B5EF4-FFF2-40B4-BE49-F238E27FC236}">
                  <a16:creationId xmlns:a16="http://schemas.microsoft.com/office/drawing/2014/main" id="{73E671F8-6D4C-4B6F-AD45-27BB6DC4D275}"/>
                </a:ext>
              </a:extLst>
            </p:cNvPr>
            <p:cNvSpPr/>
            <p:nvPr/>
          </p:nvSpPr>
          <p:spPr>
            <a:xfrm flipH="1">
              <a:off x="766122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8" name="Chevron 23">
              <a:extLst>
                <a:ext uri="{FF2B5EF4-FFF2-40B4-BE49-F238E27FC236}">
                  <a16:creationId xmlns:a16="http://schemas.microsoft.com/office/drawing/2014/main" id="{21DC6404-8DE9-4B04-B162-8BFBA9C10571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9" name="Chevron 24">
              <a:extLst>
                <a:ext uri="{FF2B5EF4-FFF2-40B4-BE49-F238E27FC236}">
                  <a16:creationId xmlns:a16="http://schemas.microsoft.com/office/drawing/2014/main" id="{DBE4912C-228D-428E-90D0-5F66CA1EC34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A42864BE-D896-47FF-9438-400DA1E37036}"/>
              </a:ext>
            </a:extLst>
          </p:cNvPr>
          <p:cNvSpPr txBox="1"/>
          <p:nvPr/>
        </p:nvSpPr>
        <p:spPr>
          <a:xfrm>
            <a:off x="2941203" y="7154612"/>
            <a:ext cx="4497090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أَنزَلَ عَلَى عَبْدِهِ الْكِتَابَ وَلَمْ يَجْعَل لَّهُ عِوَجَا قَيِّمًا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IRBad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1864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45" grpId="0"/>
      <p:bldP spid="45" grpId="1"/>
      <p:bldP spid="38" grpId="0"/>
      <p:bldP spid="38" grpId="1"/>
      <p:bldP spid="53" grpId="0"/>
      <p:bldP spid="53" grpId="1"/>
      <p:bldP spid="60" grpId="0"/>
      <p:bldP spid="6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6910754" y="1045506"/>
            <a:ext cx="5689921" cy="1053789"/>
            <a:chOff x="6910754" y="1045506"/>
            <a:chExt cx="5689921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6910754" y="1045506"/>
              <a:ext cx="5689921" cy="1053789"/>
              <a:chOff x="6910278" y="3363562"/>
              <a:chExt cx="5689921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10278" y="3761483"/>
                <a:ext cx="550159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0279" y="3363562"/>
                <a:ext cx="568992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اقسام متشابه از جهت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لفظ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معنا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F0883CF-5E11-4933-ACCA-AD29B0475864}"/>
              </a:ext>
            </a:extLst>
          </p:cNvPr>
          <p:cNvGrpSpPr/>
          <p:nvPr/>
        </p:nvGrpSpPr>
        <p:grpSpPr>
          <a:xfrm>
            <a:off x="1562500" y="2178529"/>
            <a:ext cx="9824120" cy="1018267"/>
            <a:chOff x="1517341" y="7007661"/>
            <a:chExt cx="9824120" cy="7524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960FEAF-C018-4F6D-81C3-FDF1924B0021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کمیت: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34" name="Chevron 23">
              <a:extLst>
                <a:ext uri="{FF2B5EF4-FFF2-40B4-BE49-F238E27FC236}">
                  <a16:creationId xmlns:a16="http://schemas.microsoft.com/office/drawing/2014/main" id="{A81360F3-D147-4DFE-82B8-49C5470ED581}"/>
                </a:ext>
              </a:extLst>
            </p:cNvPr>
            <p:cNvSpPr/>
            <p:nvPr/>
          </p:nvSpPr>
          <p:spPr>
            <a:xfrm flipH="1">
              <a:off x="875850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5" name="Chevron 24">
              <a:extLst>
                <a:ext uri="{FF2B5EF4-FFF2-40B4-BE49-F238E27FC236}">
                  <a16:creationId xmlns:a16="http://schemas.microsoft.com/office/drawing/2014/main" id="{1A68AB3D-D109-4FE0-83DB-ECFA6EB998F6}"/>
                </a:ext>
              </a:extLst>
            </p:cNvPr>
            <p:cNvSpPr/>
            <p:nvPr/>
          </p:nvSpPr>
          <p:spPr>
            <a:xfrm flipH="1">
              <a:off x="903282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6" name="Chevron 23">
              <a:extLst>
                <a:ext uri="{FF2B5EF4-FFF2-40B4-BE49-F238E27FC236}">
                  <a16:creationId xmlns:a16="http://schemas.microsoft.com/office/drawing/2014/main" id="{C411AE44-43D3-4EF8-B6EA-D4CB1E3DF4C1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37" name="Chevron 24">
              <a:extLst>
                <a:ext uri="{FF2B5EF4-FFF2-40B4-BE49-F238E27FC236}">
                  <a16:creationId xmlns:a16="http://schemas.microsoft.com/office/drawing/2014/main" id="{9991F10C-61E5-4163-BE4B-629AE7B7139F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F7A53048-AB01-4015-858B-82B9563D3C36}"/>
              </a:ext>
            </a:extLst>
          </p:cNvPr>
          <p:cNvSpPr txBox="1"/>
          <p:nvPr/>
        </p:nvSpPr>
        <p:spPr>
          <a:xfrm>
            <a:off x="2782941" y="2261400"/>
            <a:ext cx="6084025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فاقتُلوا المُشرِکین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(توبه/5) عموم و خصوص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2FA8D0-0C75-4C6F-A553-610FF74651BC}"/>
              </a:ext>
            </a:extLst>
          </p:cNvPr>
          <p:cNvGrpSpPr/>
          <p:nvPr/>
        </p:nvGrpSpPr>
        <p:grpSpPr>
          <a:xfrm>
            <a:off x="1562500" y="3297494"/>
            <a:ext cx="9824120" cy="1018267"/>
            <a:chOff x="1517341" y="7007661"/>
            <a:chExt cx="9824120" cy="75240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943ECB0-7B7E-4D79-8B9C-F2F592365290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کیفیت: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49" name="Chevron 23">
              <a:extLst>
                <a:ext uri="{FF2B5EF4-FFF2-40B4-BE49-F238E27FC236}">
                  <a16:creationId xmlns:a16="http://schemas.microsoft.com/office/drawing/2014/main" id="{126382EE-F5A6-46DA-94C0-184C9A82FAEE}"/>
                </a:ext>
              </a:extLst>
            </p:cNvPr>
            <p:cNvSpPr/>
            <p:nvPr/>
          </p:nvSpPr>
          <p:spPr>
            <a:xfrm flipH="1">
              <a:off x="875850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0" name="Chevron 24">
              <a:extLst>
                <a:ext uri="{FF2B5EF4-FFF2-40B4-BE49-F238E27FC236}">
                  <a16:creationId xmlns:a16="http://schemas.microsoft.com/office/drawing/2014/main" id="{6B85379D-6AE7-4D2D-898D-CD3EC62F1C53}"/>
                </a:ext>
              </a:extLst>
            </p:cNvPr>
            <p:cNvSpPr/>
            <p:nvPr/>
          </p:nvSpPr>
          <p:spPr>
            <a:xfrm flipH="1">
              <a:off x="903282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1" name="Chevron 23">
              <a:extLst>
                <a:ext uri="{FF2B5EF4-FFF2-40B4-BE49-F238E27FC236}">
                  <a16:creationId xmlns:a16="http://schemas.microsoft.com/office/drawing/2014/main" id="{6370046E-0CBC-4158-8EF5-D7A71F1A62AD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4">
              <a:extLst>
                <a:ext uri="{FF2B5EF4-FFF2-40B4-BE49-F238E27FC236}">
                  <a16:creationId xmlns:a16="http://schemas.microsoft.com/office/drawing/2014/main" id="{982EAC18-832F-481B-B73A-0B044C923831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B44EF29E-8712-4DCC-A163-0453D8C5B85D}"/>
              </a:ext>
            </a:extLst>
          </p:cNvPr>
          <p:cNvSpPr txBox="1"/>
          <p:nvPr/>
        </p:nvSpPr>
        <p:spPr>
          <a:xfrm>
            <a:off x="2782941" y="3380365"/>
            <a:ext cx="6084025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فَانكِحُواْ مَا طَابَ لَكُم مِّنَ النِّسَاء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(نساء/3) وجوب و استحباب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1AEC793-EFBF-4ED5-AFBD-38A3D376086E}"/>
              </a:ext>
            </a:extLst>
          </p:cNvPr>
          <p:cNvGrpSpPr/>
          <p:nvPr/>
        </p:nvGrpSpPr>
        <p:grpSpPr>
          <a:xfrm>
            <a:off x="1562500" y="4415523"/>
            <a:ext cx="9824120" cy="1018267"/>
            <a:chOff x="1517341" y="7007661"/>
            <a:chExt cx="9824120" cy="75240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C11255D-0B57-4D8D-BA27-22AAE79EE909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404813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زمان: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63" name="Chevron 23">
              <a:extLst>
                <a:ext uri="{FF2B5EF4-FFF2-40B4-BE49-F238E27FC236}">
                  <a16:creationId xmlns:a16="http://schemas.microsoft.com/office/drawing/2014/main" id="{0A0B8139-49C8-4EDD-89F4-520E254721D4}"/>
                </a:ext>
              </a:extLst>
            </p:cNvPr>
            <p:cNvSpPr/>
            <p:nvPr/>
          </p:nvSpPr>
          <p:spPr>
            <a:xfrm flipH="1">
              <a:off x="875850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4" name="Chevron 24">
              <a:extLst>
                <a:ext uri="{FF2B5EF4-FFF2-40B4-BE49-F238E27FC236}">
                  <a16:creationId xmlns:a16="http://schemas.microsoft.com/office/drawing/2014/main" id="{EA061015-B8B6-4E20-8CAC-1CE2783C3EA9}"/>
                </a:ext>
              </a:extLst>
            </p:cNvPr>
            <p:cNvSpPr/>
            <p:nvPr/>
          </p:nvSpPr>
          <p:spPr>
            <a:xfrm flipH="1">
              <a:off x="903282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5" name="Chevron 23">
              <a:extLst>
                <a:ext uri="{FF2B5EF4-FFF2-40B4-BE49-F238E27FC236}">
                  <a16:creationId xmlns:a16="http://schemas.microsoft.com/office/drawing/2014/main" id="{64CCC1AD-3898-4978-B57B-CE274C95ED4B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6" name="Chevron 24">
              <a:extLst>
                <a:ext uri="{FF2B5EF4-FFF2-40B4-BE49-F238E27FC236}">
                  <a16:creationId xmlns:a16="http://schemas.microsoft.com/office/drawing/2014/main" id="{4F00D9E6-AC23-4914-B9D5-E3E8ACB6FB50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10C7A211-3ECC-48F5-AA45-FD1BAC5ED96F}"/>
              </a:ext>
            </a:extLst>
          </p:cNvPr>
          <p:cNvSpPr txBox="1"/>
          <p:nvPr/>
        </p:nvSpPr>
        <p:spPr>
          <a:xfrm>
            <a:off x="2782941" y="4498394"/>
            <a:ext cx="6084025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اتقواالله حق تقاته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عمران/102) ناسخ و منسوخ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953E167-67D6-475B-9E04-1283C95CDB2B}"/>
              </a:ext>
            </a:extLst>
          </p:cNvPr>
          <p:cNvGrpSpPr/>
          <p:nvPr/>
        </p:nvGrpSpPr>
        <p:grpSpPr>
          <a:xfrm>
            <a:off x="1562500" y="5566204"/>
            <a:ext cx="9824120" cy="1018267"/>
            <a:chOff x="1517341" y="7007661"/>
            <a:chExt cx="9824120" cy="75240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9A056EA-B065-4453-8899-9E25E5C3871D}"/>
                </a:ext>
              </a:extLst>
            </p:cNvPr>
            <p:cNvSpPr/>
            <p:nvPr/>
          </p:nvSpPr>
          <p:spPr>
            <a:xfrm>
              <a:off x="2138148" y="7015612"/>
              <a:ext cx="9203313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280988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مکان و</a:t>
              </a:r>
            </a:p>
            <a:p>
              <a:pPr indent="52388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سبب نزول: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70" name="Chevron 23">
              <a:extLst>
                <a:ext uri="{FF2B5EF4-FFF2-40B4-BE49-F238E27FC236}">
                  <a16:creationId xmlns:a16="http://schemas.microsoft.com/office/drawing/2014/main" id="{201D2751-766D-48B5-8000-A4800E86F53F}"/>
                </a:ext>
              </a:extLst>
            </p:cNvPr>
            <p:cNvSpPr/>
            <p:nvPr/>
          </p:nvSpPr>
          <p:spPr>
            <a:xfrm flipH="1">
              <a:off x="875850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71" name="Chevron 24">
              <a:extLst>
                <a:ext uri="{FF2B5EF4-FFF2-40B4-BE49-F238E27FC236}">
                  <a16:creationId xmlns:a16="http://schemas.microsoft.com/office/drawing/2014/main" id="{741110D2-7359-4929-9052-6F40ABE833F2}"/>
                </a:ext>
              </a:extLst>
            </p:cNvPr>
            <p:cNvSpPr/>
            <p:nvPr/>
          </p:nvSpPr>
          <p:spPr>
            <a:xfrm flipH="1">
              <a:off x="903282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72" name="Chevron 23">
              <a:extLst>
                <a:ext uri="{FF2B5EF4-FFF2-40B4-BE49-F238E27FC236}">
                  <a16:creationId xmlns:a16="http://schemas.microsoft.com/office/drawing/2014/main" id="{385CE097-6745-42F7-BEF4-9A5D7DBAE501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73" name="Chevron 24">
              <a:extLst>
                <a:ext uri="{FF2B5EF4-FFF2-40B4-BE49-F238E27FC236}">
                  <a16:creationId xmlns:a16="http://schemas.microsoft.com/office/drawing/2014/main" id="{A4A35E74-C3E5-4BB5-8B72-5C1641F0F705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8A7A4A5A-16E7-46B5-B741-24C4FAC7760A}"/>
              </a:ext>
            </a:extLst>
          </p:cNvPr>
          <p:cNvSpPr txBox="1"/>
          <p:nvPr/>
        </p:nvSpPr>
        <p:spPr>
          <a:xfrm>
            <a:off x="2695016" y="5649075"/>
            <a:ext cx="6295044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وَلَيْسَ الْبِرُّ بِأَنْ تَأْتُوْاْ الْبُيُوتَ مِن‏ظُهُورِهَا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إِنَّمَاالنَّسِيءُ زِيَادَةٌ فِي‏الْكُفْرِ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9884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53" grpId="0"/>
      <p:bldP spid="53" grpId="1"/>
      <p:bldP spid="67" grpId="0"/>
      <p:bldP spid="67" grpId="1"/>
      <p:bldP spid="74" grpId="0"/>
      <p:bldP spid="7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6189785" y="1045506"/>
            <a:ext cx="6410890" cy="1053789"/>
            <a:chOff x="6189785" y="1045506"/>
            <a:chExt cx="6410890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6189785" y="1045506"/>
              <a:ext cx="6410890" cy="1053789"/>
              <a:chOff x="6189309" y="3363562"/>
              <a:chExt cx="6410890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10278" y="3761483"/>
                <a:ext cx="550159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9309" y="3363562"/>
                <a:ext cx="641089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تأویل برخی آیات متشابه مربوط به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صفات خداوند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92B552E-3B27-47F3-A5BC-116ABEB043B9}"/>
              </a:ext>
            </a:extLst>
          </p:cNvPr>
          <p:cNvGrpSpPr/>
          <p:nvPr/>
        </p:nvGrpSpPr>
        <p:grpSpPr>
          <a:xfrm>
            <a:off x="718436" y="2043209"/>
            <a:ext cx="11309441" cy="2440867"/>
            <a:chOff x="1517341" y="7007661"/>
            <a:chExt cx="10849849" cy="752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98E2609-2D89-476B-9700-74A75F37E38A}"/>
                </a:ext>
              </a:extLst>
            </p:cNvPr>
            <p:cNvSpPr/>
            <p:nvPr/>
          </p:nvSpPr>
          <p:spPr>
            <a:xfrm>
              <a:off x="2138148" y="7015612"/>
              <a:ext cx="10229042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123825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تأویل نفس: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endParaRPr>
            </a:p>
          </p:txBody>
        </p:sp>
        <p:sp>
          <p:nvSpPr>
            <p:cNvPr id="10" name="Chevron 23">
              <a:extLst>
                <a:ext uri="{FF2B5EF4-FFF2-40B4-BE49-F238E27FC236}">
                  <a16:creationId xmlns:a16="http://schemas.microsoft.com/office/drawing/2014/main" id="{341CF3AA-B92B-4916-8A3D-782E3AA1BF12}"/>
                </a:ext>
              </a:extLst>
            </p:cNvPr>
            <p:cNvSpPr/>
            <p:nvPr/>
          </p:nvSpPr>
          <p:spPr>
            <a:xfrm flipH="1">
              <a:off x="981630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1" name="Chevron 24">
              <a:extLst>
                <a:ext uri="{FF2B5EF4-FFF2-40B4-BE49-F238E27FC236}">
                  <a16:creationId xmlns:a16="http://schemas.microsoft.com/office/drawing/2014/main" id="{E9F6B163-9490-4046-AF78-9C983CB9BE90}"/>
                </a:ext>
              </a:extLst>
            </p:cNvPr>
            <p:cNvSpPr/>
            <p:nvPr/>
          </p:nvSpPr>
          <p:spPr>
            <a:xfrm flipH="1">
              <a:off x="1009062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2" name="Chevron 23">
              <a:extLst>
                <a:ext uri="{FF2B5EF4-FFF2-40B4-BE49-F238E27FC236}">
                  <a16:creationId xmlns:a16="http://schemas.microsoft.com/office/drawing/2014/main" id="{DD3A7B6D-4D2C-4875-89AA-2513DE3403BE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3" name="Chevron 24">
              <a:extLst>
                <a:ext uri="{FF2B5EF4-FFF2-40B4-BE49-F238E27FC236}">
                  <a16:creationId xmlns:a16="http://schemas.microsoft.com/office/drawing/2014/main" id="{AD0CF6F0-E634-4851-8E95-E1284533952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CF0854-E877-4C0E-82AA-B562CBCD0A4D}"/>
              </a:ext>
            </a:extLst>
          </p:cNvPr>
          <p:cNvSpPr txBox="1"/>
          <p:nvPr/>
        </p:nvSpPr>
        <p:spPr>
          <a:xfrm>
            <a:off x="2213723" y="1915951"/>
            <a:ext cx="7155219" cy="24929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«تَعْلَمُ مَا فِي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نَفْسِي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و َلاَ أَعْلَمُ مَا فِي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نَفْسِكَ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(مائده/116) به معنای:</a:t>
            </a:r>
          </a:p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1) غیب 2) حقیقت وجود بدون دلالت بر معنای زیادتر 3) از معنای نفاست و شیء نفیس می‏آید.</a:t>
            </a:r>
          </a:p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نفس در آیه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«و یحذرکم الله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نفسه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 به معنای: 1) عقوبت 2) ذات خدا است.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81232FF-8236-4C31-A953-F411C798FAA9}"/>
              </a:ext>
            </a:extLst>
          </p:cNvPr>
          <p:cNvGrpSpPr/>
          <p:nvPr/>
        </p:nvGrpSpPr>
        <p:grpSpPr>
          <a:xfrm>
            <a:off x="718436" y="4599230"/>
            <a:ext cx="11309441" cy="1801566"/>
            <a:chOff x="1517341" y="7007661"/>
            <a:chExt cx="10849849" cy="7524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33031BE-0E2F-49BD-9D3F-E776FD0893C6}"/>
                </a:ext>
              </a:extLst>
            </p:cNvPr>
            <p:cNvSpPr/>
            <p:nvPr/>
          </p:nvSpPr>
          <p:spPr>
            <a:xfrm>
              <a:off x="2138148" y="7015612"/>
              <a:ext cx="10229042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123825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تأویل وجه: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endParaRPr>
            </a:p>
          </p:txBody>
        </p:sp>
        <p:sp>
          <p:nvSpPr>
            <p:cNvPr id="41" name="Chevron 23">
              <a:extLst>
                <a:ext uri="{FF2B5EF4-FFF2-40B4-BE49-F238E27FC236}">
                  <a16:creationId xmlns:a16="http://schemas.microsoft.com/office/drawing/2014/main" id="{C599E838-E605-43A1-92D6-FFC40B06961B}"/>
                </a:ext>
              </a:extLst>
            </p:cNvPr>
            <p:cNvSpPr/>
            <p:nvPr/>
          </p:nvSpPr>
          <p:spPr>
            <a:xfrm flipH="1">
              <a:off x="981630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2" name="Chevron 24">
              <a:extLst>
                <a:ext uri="{FF2B5EF4-FFF2-40B4-BE49-F238E27FC236}">
                  <a16:creationId xmlns:a16="http://schemas.microsoft.com/office/drawing/2014/main" id="{14916846-4BC6-46E2-808D-FF293932EA4B}"/>
                </a:ext>
              </a:extLst>
            </p:cNvPr>
            <p:cNvSpPr/>
            <p:nvPr/>
          </p:nvSpPr>
          <p:spPr>
            <a:xfrm flipH="1">
              <a:off x="1009062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3" name="Chevron 23">
              <a:extLst>
                <a:ext uri="{FF2B5EF4-FFF2-40B4-BE49-F238E27FC236}">
                  <a16:creationId xmlns:a16="http://schemas.microsoft.com/office/drawing/2014/main" id="{E0373B1F-DFDE-4572-9AA5-42AC7527A061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4" name="Chevron 24">
              <a:extLst>
                <a:ext uri="{FF2B5EF4-FFF2-40B4-BE49-F238E27FC236}">
                  <a16:creationId xmlns:a16="http://schemas.microsoft.com/office/drawing/2014/main" id="{E1D51E3F-B142-4614-B083-211B1F550C91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601E0F2-C20C-43ED-B422-8F37A5C8F189}"/>
              </a:ext>
            </a:extLst>
          </p:cNvPr>
          <p:cNvSpPr txBox="1"/>
          <p:nvPr/>
        </p:nvSpPr>
        <p:spPr>
          <a:xfrm>
            <a:off x="2213723" y="4454386"/>
            <a:ext cx="7155219" cy="18928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«يُرِيدُونَ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وَجْهَهُ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(انعام/52)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 «إِنَّمَا نُطْعِمُكُمْ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لِوَجْهِ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اللَّهِ»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(انسان/9)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 «ابْتِغَاء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وَجْهِ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رَبِّهِ الْأَعْلَى»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(لیل/20)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به معنای اخلاص نیت.</a:t>
            </a:r>
          </a:p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«فثم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وجه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الله»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به معنای جهتی که باید به آن روکرد.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064B4F1-52C3-4C68-BF95-3474572DB028}"/>
              </a:ext>
            </a:extLst>
          </p:cNvPr>
          <p:cNvGrpSpPr/>
          <p:nvPr/>
        </p:nvGrpSpPr>
        <p:grpSpPr>
          <a:xfrm>
            <a:off x="736021" y="6546258"/>
            <a:ext cx="11309441" cy="1801566"/>
            <a:chOff x="1517341" y="7007661"/>
            <a:chExt cx="10849849" cy="7524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FF14D53-0013-4C77-9C03-7B52294B8027}"/>
                </a:ext>
              </a:extLst>
            </p:cNvPr>
            <p:cNvSpPr/>
            <p:nvPr/>
          </p:nvSpPr>
          <p:spPr>
            <a:xfrm>
              <a:off x="2138148" y="7015612"/>
              <a:ext cx="10229042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123825" algn="r" defTabSz="914400" rtl="1"/>
              <a:r>
                <a:rPr lang="fa-IR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تأویل عین:</a:t>
              </a:r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endParaRPr>
            </a:p>
          </p:txBody>
        </p:sp>
        <p:sp>
          <p:nvSpPr>
            <p:cNvPr id="50" name="Chevron 23">
              <a:extLst>
                <a:ext uri="{FF2B5EF4-FFF2-40B4-BE49-F238E27FC236}">
                  <a16:creationId xmlns:a16="http://schemas.microsoft.com/office/drawing/2014/main" id="{F30A1461-C25A-42E3-8A0A-F2166D357ACF}"/>
                </a:ext>
              </a:extLst>
            </p:cNvPr>
            <p:cNvSpPr/>
            <p:nvPr/>
          </p:nvSpPr>
          <p:spPr>
            <a:xfrm flipH="1">
              <a:off x="981630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1" name="Chevron 24">
              <a:extLst>
                <a:ext uri="{FF2B5EF4-FFF2-40B4-BE49-F238E27FC236}">
                  <a16:creationId xmlns:a16="http://schemas.microsoft.com/office/drawing/2014/main" id="{F2A6BA9C-B657-4BA2-9CA4-2D142375DF0F}"/>
                </a:ext>
              </a:extLst>
            </p:cNvPr>
            <p:cNvSpPr/>
            <p:nvPr/>
          </p:nvSpPr>
          <p:spPr>
            <a:xfrm flipH="1">
              <a:off x="1009062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3">
              <a:extLst>
                <a:ext uri="{FF2B5EF4-FFF2-40B4-BE49-F238E27FC236}">
                  <a16:creationId xmlns:a16="http://schemas.microsoft.com/office/drawing/2014/main" id="{E76821B8-A75C-4E6C-B403-5D5AACDB54AA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3" name="Chevron 24">
              <a:extLst>
                <a:ext uri="{FF2B5EF4-FFF2-40B4-BE49-F238E27FC236}">
                  <a16:creationId xmlns:a16="http://schemas.microsoft.com/office/drawing/2014/main" id="{9A574A7F-9AB5-4450-86D7-ABEE98342588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44A3605-47BD-4C36-B7A5-00EFD4676921}"/>
              </a:ext>
            </a:extLst>
          </p:cNvPr>
          <p:cNvSpPr txBox="1"/>
          <p:nvPr/>
        </p:nvSpPr>
        <p:spPr>
          <a:xfrm>
            <a:off x="2231308" y="6401414"/>
            <a:ext cx="7155219" cy="18928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«وَاصْبِرْ لِحُكْمِ رَبِّكَ فَإِنَّكَ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بِأَعْيُنِنَا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(طور/48)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و«تَجْرِي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بِأَعْيُنِنَا»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باعیننا بمعنای بآیاتنا</a:t>
            </a:r>
          </a:p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«وَلِتُصْنَعَ عَلَى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عَيْنِي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(طه/39)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بمعنای به حکم آیاتی که به مادرت وحی کردم تربیت می‏شوی.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7931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45" grpId="0"/>
      <p:bldP spid="45" grpId="1"/>
      <p:bldP spid="54" grpId="0"/>
      <p:bldP spid="5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6189785" y="1045506"/>
            <a:ext cx="6410890" cy="1053789"/>
            <a:chOff x="6189785" y="1045506"/>
            <a:chExt cx="6410890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6189785" y="1045506"/>
              <a:ext cx="6410890" cy="1053789"/>
              <a:chOff x="6189309" y="3363562"/>
              <a:chExt cx="6410890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10278" y="3761483"/>
                <a:ext cx="550159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9309" y="3363562"/>
                <a:ext cx="641089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تأویل برخی آیات متشابه مربوط به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صفات خداوند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92B552E-3B27-47F3-A5BC-116ABEB043B9}"/>
              </a:ext>
            </a:extLst>
          </p:cNvPr>
          <p:cNvGrpSpPr/>
          <p:nvPr/>
        </p:nvGrpSpPr>
        <p:grpSpPr>
          <a:xfrm>
            <a:off x="718436" y="2043209"/>
            <a:ext cx="11309441" cy="1203243"/>
            <a:chOff x="1517341" y="7007661"/>
            <a:chExt cx="10849849" cy="752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98E2609-2D89-476B-9700-74A75F37E38A}"/>
                </a:ext>
              </a:extLst>
            </p:cNvPr>
            <p:cNvSpPr/>
            <p:nvPr/>
          </p:nvSpPr>
          <p:spPr>
            <a:xfrm>
              <a:off x="2138148" y="7015612"/>
              <a:ext cx="10229042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280988" algn="r" defTabSz="914400" rtl="1"/>
              <a:r>
                <a:rPr lang="fa-IR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ید:</a:t>
              </a:r>
            </a:p>
          </p:txBody>
        </p:sp>
        <p:sp>
          <p:nvSpPr>
            <p:cNvPr id="10" name="Chevron 23">
              <a:extLst>
                <a:ext uri="{FF2B5EF4-FFF2-40B4-BE49-F238E27FC236}">
                  <a16:creationId xmlns:a16="http://schemas.microsoft.com/office/drawing/2014/main" id="{341CF3AA-B92B-4916-8A3D-782E3AA1BF12}"/>
                </a:ext>
              </a:extLst>
            </p:cNvPr>
            <p:cNvSpPr/>
            <p:nvPr/>
          </p:nvSpPr>
          <p:spPr>
            <a:xfrm flipH="1">
              <a:off x="981630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1" name="Chevron 24">
              <a:extLst>
                <a:ext uri="{FF2B5EF4-FFF2-40B4-BE49-F238E27FC236}">
                  <a16:creationId xmlns:a16="http://schemas.microsoft.com/office/drawing/2014/main" id="{E9F6B163-9490-4046-AF78-9C983CB9BE90}"/>
                </a:ext>
              </a:extLst>
            </p:cNvPr>
            <p:cNvSpPr/>
            <p:nvPr/>
          </p:nvSpPr>
          <p:spPr>
            <a:xfrm flipH="1">
              <a:off x="1009062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2" name="Chevron 23">
              <a:extLst>
                <a:ext uri="{FF2B5EF4-FFF2-40B4-BE49-F238E27FC236}">
                  <a16:creationId xmlns:a16="http://schemas.microsoft.com/office/drawing/2014/main" id="{DD3A7B6D-4D2C-4875-89AA-2513DE3403BE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13" name="Chevron 24">
              <a:extLst>
                <a:ext uri="{FF2B5EF4-FFF2-40B4-BE49-F238E27FC236}">
                  <a16:creationId xmlns:a16="http://schemas.microsoft.com/office/drawing/2014/main" id="{AD0CF6F0-E634-4851-8E95-E1284533952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CF0854-E877-4C0E-82AA-B562CBCD0A4D}"/>
              </a:ext>
            </a:extLst>
          </p:cNvPr>
          <p:cNvSpPr txBox="1"/>
          <p:nvPr/>
        </p:nvSpPr>
        <p:spPr>
          <a:xfrm>
            <a:off x="2213723" y="1915951"/>
            <a:ext cx="7155219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«لِمَا خَلَقْتُ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بِيَدَيَّ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يَدُ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اللَّهِ فَوْقَ أَيْدِيهِمْ» و «مِمَّا عَمِلَتْ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أَيْدِينَا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»«وَأَنَّ الْفَضْلَ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بِيَدِ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اللَّهِ»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بمعنای قدرت است.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81232FF-8236-4C31-A953-F411C798FAA9}"/>
              </a:ext>
            </a:extLst>
          </p:cNvPr>
          <p:cNvGrpSpPr/>
          <p:nvPr/>
        </p:nvGrpSpPr>
        <p:grpSpPr>
          <a:xfrm>
            <a:off x="718436" y="3421057"/>
            <a:ext cx="11309441" cy="917319"/>
            <a:chOff x="1517341" y="7007661"/>
            <a:chExt cx="10849849" cy="7524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33031BE-0E2F-49BD-9D3F-E776FD0893C6}"/>
                </a:ext>
              </a:extLst>
            </p:cNvPr>
            <p:cNvSpPr/>
            <p:nvPr/>
          </p:nvSpPr>
          <p:spPr>
            <a:xfrm>
              <a:off x="2138148" y="7015612"/>
              <a:ext cx="10229042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123825" algn="r" defTabSz="914400" rtl="1"/>
              <a:r>
                <a:rPr lang="fa-IR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rPr>
                <a:t>ساق:</a:t>
              </a:r>
            </a:p>
          </p:txBody>
        </p:sp>
        <p:sp>
          <p:nvSpPr>
            <p:cNvPr id="41" name="Chevron 23">
              <a:extLst>
                <a:ext uri="{FF2B5EF4-FFF2-40B4-BE49-F238E27FC236}">
                  <a16:creationId xmlns:a16="http://schemas.microsoft.com/office/drawing/2014/main" id="{C599E838-E605-43A1-92D6-FFC40B06961B}"/>
                </a:ext>
              </a:extLst>
            </p:cNvPr>
            <p:cNvSpPr/>
            <p:nvPr/>
          </p:nvSpPr>
          <p:spPr>
            <a:xfrm flipH="1">
              <a:off x="981630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2" name="Chevron 24">
              <a:extLst>
                <a:ext uri="{FF2B5EF4-FFF2-40B4-BE49-F238E27FC236}">
                  <a16:creationId xmlns:a16="http://schemas.microsoft.com/office/drawing/2014/main" id="{14916846-4BC6-46E2-808D-FF293932EA4B}"/>
                </a:ext>
              </a:extLst>
            </p:cNvPr>
            <p:cNvSpPr/>
            <p:nvPr/>
          </p:nvSpPr>
          <p:spPr>
            <a:xfrm flipH="1">
              <a:off x="1009062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3" name="Chevron 23">
              <a:extLst>
                <a:ext uri="{FF2B5EF4-FFF2-40B4-BE49-F238E27FC236}">
                  <a16:creationId xmlns:a16="http://schemas.microsoft.com/office/drawing/2014/main" id="{E0373B1F-DFDE-4572-9AA5-42AC7527A061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44" name="Chevron 24">
              <a:extLst>
                <a:ext uri="{FF2B5EF4-FFF2-40B4-BE49-F238E27FC236}">
                  <a16:creationId xmlns:a16="http://schemas.microsoft.com/office/drawing/2014/main" id="{E1D51E3F-B142-4614-B083-211B1F550C91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601E0F2-C20C-43ED-B422-8F37A5C8F189}"/>
              </a:ext>
            </a:extLst>
          </p:cNvPr>
          <p:cNvSpPr txBox="1"/>
          <p:nvPr/>
        </p:nvSpPr>
        <p:spPr>
          <a:xfrm>
            <a:off x="2213723" y="3452060"/>
            <a:ext cx="7155219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در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«یوم یکشف عن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ساق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به معنای شدت و سختی و حادثه بزرگ است.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064B4F1-52C3-4C68-BF95-3474572DB028}"/>
              </a:ext>
            </a:extLst>
          </p:cNvPr>
          <p:cNvGrpSpPr/>
          <p:nvPr/>
        </p:nvGrpSpPr>
        <p:grpSpPr>
          <a:xfrm>
            <a:off x="736021" y="4524020"/>
            <a:ext cx="11309441" cy="3193474"/>
            <a:chOff x="1517341" y="7007661"/>
            <a:chExt cx="10849849" cy="7524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FF14D53-0013-4C77-9C03-7B52294B8027}"/>
                </a:ext>
              </a:extLst>
            </p:cNvPr>
            <p:cNvSpPr/>
            <p:nvPr/>
          </p:nvSpPr>
          <p:spPr>
            <a:xfrm>
              <a:off x="2138148" y="7015612"/>
              <a:ext cx="10229042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1238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endParaRPr>
            </a:p>
          </p:txBody>
        </p:sp>
        <p:sp>
          <p:nvSpPr>
            <p:cNvPr id="50" name="Chevron 23">
              <a:extLst>
                <a:ext uri="{FF2B5EF4-FFF2-40B4-BE49-F238E27FC236}">
                  <a16:creationId xmlns:a16="http://schemas.microsoft.com/office/drawing/2014/main" id="{F30A1461-C25A-42E3-8A0A-F2166D357ACF}"/>
                </a:ext>
              </a:extLst>
            </p:cNvPr>
            <p:cNvSpPr/>
            <p:nvPr/>
          </p:nvSpPr>
          <p:spPr>
            <a:xfrm flipH="1">
              <a:off x="981630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1" name="Chevron 24">
              <a:extLst>
                <a:ext uri="{FF2B5EF4-FFF2-40B4-BE49-F238E27FC236}">
                  <a16:creationId xmlns:a16="http://schemas.microsoft.com/office/drawing/2014/main" id="{F2A6BA9C-B657-4BA2-9CA4-2D142375DF0F}"/>
                </a:ext>
              </a:extLst>
            </p:cNvPr>
            <p:cNvSpPr/>
            <p:nvPr/>
          </p:nvSpPr>
          <p:spPr>
            <a:xfrm flipH="1">
              <a:off x="10090629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3">
              <a:extLst>
                <a:ext uri="{FF2B5EF4-FFF2-40B4-BE49-F238E27FC236}">
                  <a16:creationId xmlns:a16="http://schemas.microsoft.com/office/drawing/2014/main" id="{E76821B8-A75C-4E6C-B403-5D5AACDB54AA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3" name="Chevron 24">
              <a:extLst>
                <a:ext uri="{FF2B5EF4-FFF2-40B4-BE49-F238E27FC236}">
                  <a16:creationId xmlns:a16="http://schemas.microsoft.com/office/drawing/2014/main" id="{9A574A7F-9AB5-4450-86D7-ABEE98342588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44A3605-47BD-4C36-B7A5-00EFD4676921}"/>
              </a:ext>
            </a:extLst>
          </p:cNvPr>
          <p:cNvSpPr txBox="1"/>
          <p:nvPr/>
        </p:nvSpPr>
        <p:spPr>
          <a:xfrm>
            <a:off x="1834396" y="4572604"/>
            <a:ext cx="7749219" cy="15327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20000"/>
              </a:lnSpc>
            </a:pPr>
            <a:r>
              <a:rPr lang="fa-IR" sz="2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rPr>
              <a:t>جنب</a:t>
            </a:r>
            <a:r>
              <a:rPr lang="fa-IR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«یا حسرتی علی ما فرطت فی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جنب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الله»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بمعنای طاعت و حق خداوند است.</a:t>
            </a:r>
          </a:p>
          <a:p>
            <a:pPr lvl="0" algn="ctr" rtl="1">
              <a:lnSpc>
                <a:spcPct val="120000"/>
              </a:lnSpc>
            </a:pPr>
            <a:r>
              <a:rPr lang="fa-IR" sz="2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rPr>
              <a:t>قرب: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«فانی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قریب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 و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«و نحن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اقرب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الیه من حبل الورید»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: خدا با علمش به انسان نزدیک می‏شود.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44A3605-47BD-4C36-B7A5-00EFD4676921}"/>
              </a:ext>
            </a:extLst>
          </p:cNvPr>
          <p:cNvSpPr txBox="1"/>
          <p:nvPr/>
        </p:nvSpPr>
        <p:spPr>
          <a:xfrm>
            <a:off x="1796561" y="6027386"/>
            <a:ext cx="7749219" cy="15327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20000"/>
              </a:lnSpc>
            </a:pPr>
            <a:r>
              <a:rPr lang="fa-IR" sz="2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rPr>
              <a:t>فوق: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«و هو القاهر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فوق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عباده»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و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«یخافون ربهم من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فوقهم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 منظور علو و برتری است.</a:t>
            </a:r>
          </a:p>
          <a:p>
            <a:pPr lvl="0" algn="ctr" rtl="1">
              <a:lnSpc>
                <a:spcPct val="120000"/>
              </a:lnSpc>
            </a:pPr>
            <a:r>
              <a:rPr lang="fa-IR" sz="2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rPr>
              <a:t>مجیء: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«و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جاء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ربک»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 و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«او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یأتی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ربک»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: منظور آمدن امر پروردگار است.</a:t>
            </a:r>
          </a:p>
          <a:p>
            <a:pPr lvl="0" algn="ctr" rtl="1">
              <a:lnSpc>
                <a:spcPct val="120000"/>
              </a:lnSpc>
            </a:pPr>
            <a:r>
              <a:rPr lang="fa-IR" sz="2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B Titr" panose="00000700000000000000" pitchFamily="2" charset="-78"/>
              </a:rPr>
              <a:t>ذهاب: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فاذهب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انت و ربک فقاتلا»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Mitra" panose="02000506000000020002" pitchFamily="2" charset="-78"/>
                <a:ea typeface="+mj-ea"/>
                <a:cs typeface="B Mitra" panose="00000400000000000000" pitchFamily="2" charset="-78"/>
              </a:rPr>
              <a:t>: به توفیق و نیروی پروردگارت برو.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1182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45" grpId="0"/>
      <p:bldP spid="45" grpId="1"/>
      <p:bldP spid="54" grpId="0"/>
      <p:bldP spid="54" grpId="1"/>
      <p:bldP spid="31" grpId="0"/>
      <p:bldP spid="3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6189785" y="1045506"/>
            <a:ext cx="6410890" cy="1053789"/>
            <a:chOff x="6189785" y="1045506"/>
            <a:chExt cx="6410890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6189785" y="1045506"/>
              <a:ext cx="6410890" cy="1053789"/>
              <a:chOff x="6189309" y="3363562"/>
              <a:chExt cx="6410890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10278" y="3761483"/>
                <a:ext cx="550159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9309" y="3363562"/>
                <a:ext cx="641089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تأویل برخی آیات متشابه مربوط به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صفات خداوند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788778" y="3286791"/>
            <a:ext cx="11175600" cy="1018267"/>
            <a:chOff x="788778" y="3286791"/>
            <a:chExt cx="11175600" cy="1018267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141E7A4-C1FA-4133-98C3-591283ED42F7}"/>
                </a:ext>
              </a:extLst>
            </p:cNvPr>
            <p:cNvGrpSpPr/>
            <p:nvPr/>
          </p:nvGrpSpPr>
          <p:grpSpPr>
            <a:xfrm>
              <a:off x="788778" y="3286791"/>
              <a:ext cx="11175600" cy="1018267"/>
              <a:chOff x="1517341" y="7007661"/>
              <a:chExt cx="11175600" cy="752400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C653C6DE-071B-4BA7-BC6D-4EC3721D7F5C}"/>
                  </a:ext>
                </a:extLst>
              </p:cNvPr>
              <p:cNvSpPr/>
              <p:nvPr/>
            </p:nvSpPr>
            <p:spPr>
              <a:xfrm>
                <a:off x="2138148" y="7015612"/>
                <a:ext cx="10554793" cy="728904"/>
              </a:xfrm>
              <a:custGeom>
                <a:avLst/>
                <a:gdLst>
                  <a:gd name="connsiteX0" fmla="*/ 0 w 9203313"/>
                  <a:gd name="connsiteY0" fmla="*/ 0 h 728904"/>
                  <a:gd name="connsiteX1" fmla="*/ 9203313 w 9203313"/>
                  <a:gd name="connsiteY1" fmla="*/ 0 h 728904"/>
                  <a:gd name="connsiteX2" fmla="*/ 9203313 w 9203313"/>
                  <a:gd name="connsiteY2" fmla="*/ 728904 h 728904"/>
                  <a:gd name="connsiteX3" fmla="*/ 7866 w 9203313"/>
                  <a:gd name="connsiteY3" fmla="*/ 728904 h 728904"/>
                  <a:gd name="connsiteX4" fmla="*/ 381447 w 9203313"/>
                  <a:gd name="connsiteY4" fmla="*/ 368249 h 728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03313" h="728904">
                    <a:moveTo>
                      <a:pt x="0" y="0"/>
                    </a:moveTo>
                    <a:lnTo>
                      <a:pt x="9203313" y="0"/>
                    </a:lnTo>
                    <a:lnTo>
                      <a:pt x="9203313" y="728904"/>
                    </a:lnTo>
                    <a:lnTo>
                      <a:pt x="7866" y="728904"/>
                    </a:lnTo>
                    <a:lnTo>
                      <a:pt x="381447" y="368249"/>
                    </a:lnTo>
                    <a:close/>
                  </a:path>
                </a:pathLst>
              </a:cu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r>
                  <a:rPr lang="fa-IR" sz="260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مع:</a:t>
                </a:r>
                <a:endParaRPr lang="fa-IR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  <p:sp>
            <p:nvSpPr>
              <p:cNvPr id="48" name="Chevron 23">
                <a:extLst>
                  <a:ext uri="{FF2B5EF4-FFF2-40B4-BE49-F238E27FC236}">
                    <a16:creationId xmlns:a16="http://schemas.microsoft.com/office/drawing/2014/main" id="{E94A2B53-1B4A-4594-9E61-ED44E8BD9209}"/>
                  </a:ext>
                </a:extLst>
              </p:cNvPr>
              <p:cNvSpPr/>
              <p:nvPr/>
            </p:nvSpPr>
            <p:spPr>
              <a:xfrm flipH="1">
                <a:off x="10393875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393728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55" name="Chevron 24">
                <a:extLst>
                  <a:ext uri="{FF2B5EF4-FFF2-40B4-BE49-F238E27FC236}">
                    <a16:creationId xmlns:a16="http://schemas.microsoft.com/office/drawing/2014/main" id="{D749B19C-121A-4698-96BC-A92CA6D1C2D4}"/>
                  </a:ext>
                </a:extLst>
              </p:cNvPr>
              <p:cNvSpPr/>
              <p:nvPr/>
            </p:nvSpPr>
            <p:spPr>
              <a:xfrm flipH="1">
                <a:off x="10668195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F5F7B3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56" name="Chevron 23">
                <a:extLst>
                  <a:ext uri="{FF2B5EF4-FFF2-40B4-BE49-F238E27FC236}">
                    <a16:creationId xmlns:a16="http://schemas.microsoft.com/office/drawing/2014/main" id="{BF4CB0DF-F16B-4A79-A1E8-A30FE362283E}"/>
                  </a:ext>
                </a:extLst>
              </p:cNvPr>
              <p:cNvSpPr/>
              <p:nvPr/>
            </p:nvSpPr>
            <p:spPr>
              <a:xfrm>
                <a:off x="1774236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393728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57" name="Chevron 24">
                <a:extLst>
                  <a:ext uri="{FF2B5EF4-FFF2-40B4-BE49-F238E27FC236}">
                    <a16:creationId xmlns:a16="http://schemas.microsoft.com/office/drawing/2014/main" id="{71CA9296-BA70-430B-9E9C-CAA59F658911}"/>
                  </a:ext>
                </a:extLst>
              </p:cNvPr>
              <p:cNvSpPr/>
              <p:nvPr/>
            </p:nvSpPr>
            <p:spPr>
              <a:xfrm>
                <a:off x="1517341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F5F7B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0E1D912-AD49-4E3A-ABD3-ADF9153A008A}"/>
                </a:ext>
              </a:extLst>
            </p:cNvPr>
            <p:cNvSpPr txBox="1"/>
            <p:nvPr/>
          </p:nvSpPr>
          <p:spPr>
            <a:xfrm>
              <a:off x="2031101" y="3444537"/>
              <a:ext cx="7634211" cy="6924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lvl="0" algn="ctr" rtl="1">
                <a:lnSpc>
                  <a:spcPct val="150000"/>
                </a:lnSpc>
              </a:pP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«وَهُوَ </a:t>
              </a:r>
              <a:r>
                <a:rPr lang="fa-IR" sz="26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مَعَكُمْ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 أَيْنَ مَا كُنتُمْ» 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B Mitra" panose="00000400000000000000" pitchFamily="2" charset="-78"/>
                </a:rPr>
                <a:t>(حدید/4): با علمش همراه شماست.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88778" y="4469425"/>
            <a:ext cx="11175600" cy="1018267"/>
            <a:chOff x="788778" y="4469425"/>
            <a:chExt cx="11175600" cy="1018267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55F2690-5438-4457-A0EA-1E4BE32F3E27}"/>
                </a:ext>
              </a:extLst>
            </p:cNvPr>
            <p:cNvGrpSpPr/>
            <p:nvPr/>
          </p:nvGrpSpPr>
          <p:grpSpPr>
            <a:xfrm>
              <a:off x="788778" y="4469425"/>
              <a:ext cx="11175600" cy="1018267"/>
              <a:chOff x="1517341" y="7007661"/>
              <a:chExt cx="11175600" cy="752400"/>
            </a:xfrm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CE7A02D-8D9A-4621-8EC3-2B1F8F89FFD6}"/>
                  </a:ext>
                </a:extLst>
              </p:cNvPr>
              <p:cNvSpPr/>
              <p:nvPr/>
            </p:nvSpPr>
            <p:spPr>
              <a:xfrm>
                <a:off x="2138148" y="7015612"/>
                <a:ext cx="10554793" cy="728904"/>
              </a:xfrm>
              <a:custGeom>
                <a:avLst/>
                <a:gdLst>
                  <a:gd name="connsiteX0" fmla="*/ 0 w 9203313"/>
                  <a:gd name="connsiteY0" fmla="*/ 0 h 728904"/>
                  <a:gd name="connsiteX1" fmla="*/ 9203313 w 9203313"/>
                  <a:gd name="connsiteY1" fmla="*/ 0 h 728904"/>
                  <a:gd name="connsiteX2" fmla="*/ 9203313 w 9203313"/>
                  <a:gd name="connsiteY2" fmla="*/ 728904 h 728904"/>
                  <a:gd name="connsiteX3" fmla="*/ 7866 w 9203313"/>
                  <a:gd name="connsiteY3" fmla="*/ 728904 h 728904"/>
                  <a:gd name="connsiteX4" fmla="*/ 381447 w 9203313"/>
                  <a:gd name="connsiteY4" fmla="*/ 368249 h 728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03313" h="728904">
                    <a:moveTo>
                      <a:pt x="0" y="0"/>
                    </a:moveTo>
                    <a:lnTo>
                      <a:pt x="9203313" y="0"/>
                    </a:lnTo>
                    <a:lnTo>
                      <a:pt x="9203313" y="728904"/>
                    </a:lnTo>
                    <a:lnTo>
                      <a:pt x="7866" y="728904"/>
                    </a:lnTo>
                    <a:lnTo>
                      <a:pt x="381447" y="368249"/>
                    </a:lnTo>
                    <a:close/>
                  </a:path>
                </a:pathLst>
              </a:cu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r>
                  <a:rPr lang="fa-IR" sz="260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فی:</a:t>
                </a:r>
                <a:endParaRPr lang="fa-IR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  <p:sp>
            <p:nvSpPr>
              <p:cNvPr id="61" name="Chevron 23">
                <a:extLst>
                  <a:ext uri="{FF2B5EF4-FFF2-40B4-BE49-F238E27FC236}">
                    <a16:creationId xmlns:a16="http://schemas.microsoft.com/office/drawing/2014/main" id="{3C212ACE-6B60-4BC2-B7F4-B2DC27CB7FF5}"/>
                  </a:ext>
                </a:extLst>
              </p:cNvPr>
              <p:cNvSpPr/>
              <p:nvPr/>
            </p:nvSpPr>
            <p:spPr>
              <a:xfrm flipH="1">
                <a:off x="10393875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393728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62" name="Chevron 24">
                <a:extLst>
                  <a:ext uri="{FF2B5EF4-FFF2-40B4-BE49-F238E27FC236}">
                    <a16:creationId xmlns:a16="http://schemas.microsoft.com/office/drawing/2014/main" id="{378330BC-8673-47DB-BA32-3A5FB0B907C6}"/>
                  </a:ext>
                </a:extLst>
              </p:cNvPr>
              <p:cNvSpPr/>
              <p:nvPr/>
            </p:nvSpPr>
            <p:spPr>
              <a:xfrm flipH="1">
                <a:off x="10668195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F5F7B3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63" name="Chevron 23">
                <a:extLst>
                  <a:ext uri="{FF2B5EF4-FFF2-40B4-BE49-F238E27FC236}">
                    <a16:creationId xmlns:a16="http://schemas.microsoft.com/office/drawing/2014/main" id="{B4FB0706-6BEF-47C4-BDF7-307BF2C34F92}"/>
                  </a:ext>
                </a:extLst>
              </p:cNvPr>
              <p:cNvSpPr/>
              <p:nvPr/>
            </p:nvSpPr>
            <p:spPr>
              <a:xfrm>
                <a:off x="1774236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393728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64" name="Chevron 24">
                <a:extLst>
                  <a:ext uri="{FF2B5EF4-FFF2-40B4-BE49-F238E27FC236}">
                    <a16:creationId xmlns:a16="http://schemas.microsoft.com/office/drawing/2014/main" id="{54FD00FB-CF82-41F5-8C5F-52710CB3A755}"/>
                  </a:ext>
                </a:extLst>
              </p:cNvPr>
              <p:cNvSpPr/>
              <p:nvPr/>
            </p:nvSpPr>
            <p:spPr>
              <a:xfrm>
                <a:off x="1517341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F5F7B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F59EC0C-8F3B-4B3B-B974-9FAB3AC4CD1D}"/>
                </a:ext>
              </a:extLst>
            </p:cNvPr>
            <p:cNvSpPr txBox="1"/>
            <p:nvPr/>
          </p:nvSpPr>
          <p:spPr>
            <a:xfrm>
              <a:off x="1978346" y="4592001"/>
              <a:ext cx="7908531" cy="6924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lvl="0" algn="ctr" rtl="1">
                <a:lnSpc>
                  <a:spcPct val="150000"/>
                </a:lnSpc>
              </a:pP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«وَهُوَ اللّهُ </a:t>
              </a:r>
              <a:r>
                <a:rPr lang="fa-IR" sz="26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فِي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 السَّمَاوَاتِ </a:t>
              </a:r>
              <a:r>
                <a:rPr lang="fa-IR" sz="26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وَفِي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 الأَرْضِ يَعْلَمُ سِرَّكُمْ» 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B Mitra" panose="00000400000000000000" pitchFamily="2" charset="-78"/>
                </a:rPr>
                <a:t>خداوند در آسمانها و زمین معبود‏است.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93101" y="5606612"/>
            <a:ext cx="11175600" cy="1018267"/>
            <a:chOff x="793101" y="5606612"/>
            <a:chExt cx="11175600" cy="1018267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0E365F54-9444-4927-9750-64F6ECC9ACD4}"/>
                </a:ext>
              </a:extLst>
            </p:cNvPr>
            <p:cNvGrpSpPr/>
            <p:nvPr/>
          </p:nvGrpSpPr>
          <p:grpSpPr>
            <a:xfrm>
              <a:off x="793101" y="5606612"/>
              <a:ext cx="11175600" cy="1018267"/>
              <a:chOff x="1517341" y="7007661"/>
              <a:chExt cx="11175600" cy="752400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B44CD395-5417-4D57-8E67-14CA401ABB9F}"/>
                  </a:ext>
                </a:extLst>
              </p:cNvPr>
              <p:cNvSpPr/>
              <p:nvPr/>
            </p:nvSpPr>
            <p:spPr>
              <a:xfrm>
                <a:off x="2138148" y="7015612"/>
                <a:ext cx="10554793" cy="728904"/>
              </a:xfrm>
              <a:custGeom>
                <a:avLst/>
                <a:gdLst>
                  <a:gd name="connsiteX0" fmla="*/ 0 w 9203313"/>
                  <a:gd name="connsiteY0" fmla="*/ 0 h 728904"/>
                  <a:gd name="connsiteX1" fmla="*/ 9203313 w 9203313"/>
                  <a:gd name="connsiteY1" fmla="*/ 0 h 728904"/>
                  <a:gd name="connsiteX2" fmla="*/ 9203313 w 9203313"/>
                  <a:gd name="connsiteY2" fmla="*/ 728904 h 728904"/>
                  <a:gd name="connsiteX3" fmla="*/ 7866 w 9203313"/>
                  <a:gd name="connsiteY3" fmla="*/ 728904 h 728904"/>
                  <a:gd name="connsiteX4" fmla="*/ 381447 w 9203313"/>
                  <a:gd name="connsiteY4" fmla="*/ 368249 h 728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03313" h="728904">
                    <a:moveTo>
                      <a:pt x="0" y="0"/>
                    </a:moveTo>
                    <a:lnTo>
                      <a:pt x="9203313" y="0"/>
                    </a:lnTo>
                    <a:lnTo>
                      <a:pt x="9203313" y="728904"/>
                    </a:lnTo>
                    <a:lnTo>
                      <a:pt x="7866" y="728904"/>
                    </a:lnTo>
                    <a:lnTo>
                      <a:pt x="381447" y="368249"/>
                    </a:lnTo>
                    <a:close/>
                  </a:path>
                </a:pathLst>
              </a:cu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228600" algn="r" defTabSz="914400" rtl="1"/>
                <a:r>
                  <a:rPr lang="fa-IR" sz="260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نفرغ:</a:t>
                </a:r>
                <a:endParaRPr lang="fa-IR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  <p:sp>
            <p:nvSpPr>
              <p:cNvPr id="68" name="Chevron 23">
                <a:extLst>
                  <a:ext uri="{FF2B5EF4-FFF2-40B4-BE49-F238E27FC236}">
                    <a16:creationId xmlns:a16="http://schemas.microsoft.com/office/drawing/2014/main" id="{77609496-FCBF-48FE-9B0F-65B05B3CA646}"/>
                  </a:ext>
                </a:extLst>
              </p:cNvPr>
              <p:cNvSpPr/>
              <p:nvPr/>
            </p:nvSpPr>
            <p:spPr>
              <a:xfrm flipH="1">
                <a:off x="10393875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393728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69" name="Chevron 24">
                <a:extLst>
                  <a:ext uri="{FF2B5EF4-FFF2-40B4-BE49-F238E27FC236}">
                    <a16:creationId xmlns:a16="http://schemas.microsoft.com/office/drawing/2014/main" id="{FAAEBE7C-E0CF-42C2-8707-5CC9410D2347}"/>
                  </a:ext>
                </a:extLst>
              </p:cNvPr>
              <p:cNvSpPr/>
              <p:nvPr/>
            </p:nvSpPr>
            <p:spPr>
              <a:xfrm flipH="1">
                <a:off x="10668195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F5F7B3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70" name="Chevron 23">
                <a:extLst>
                  <a:ext uri="{FF2B5EF4-FFF2-40B4-BE49-F238E27FC236}">
                    <a16:creationId xmlns:a16="http://schemas.microsoft.com/office/drawing/2014/main" id="{694AA8CF-3A07-4393-B419-AB3DD8A87D88}"/>
                  </a:ext>
                </a:extLst>
              </p:cNvPr>
              <p:cNvSpPr/>
              <p:nvPr/>
            </p:nvSpPr>
            <p:spPr>
              <a:xfrm>
                <a:off x="1774236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393728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71" name="Chevron 24">
                <a:extLst>
                  <a:ext uri="{FF2B5EF4-FFF2-40B4-BE49-F238E27FC236}">
                    <a16:creationId xmlns:a16="http://schemas.microsoft.com/office/drawing/2014/main" id="{F67D3A53-8ED9-42CC-B964-CCF30236305A}"/>
                  </a:ext>
                </a:extLst>
              </p:cNvPr>
              <p:cNvSpPr/>
              <p:nvPr/>
            </p:nvSpPr>
            <p:spPr>
              <a:xfrm>
                <a:off x="1517341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F5F7B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563980E-A6C1-4CEC-93AB-F5C34CD11D80}"/>
                </a:ext>
              </a:extLst>
            </p:cNvPr>
            <p:cNvSpPr txBox="1"/>
            <p:nvPr/>
          </p:nvSpPr>
          <p:spPr>
            <a:xfrm>
              <a:off x="1982669" y="5729188"/>
              <a:ext cx="7908531" cy="6924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lvl="0" algn="ctr" rtl="1">
                <a:lnSpc>
                  <a:spcPct val="150000"/>
                </a:lnSpc>
              </a:pP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«</a:t>
              </a:r>
              <a:r>
                <a:rPr lang="fa-IR" sz="26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سَنَفْرُغُ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 لَكُمْ أَيُّهَا الثَّقَلَانِ» 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B Mitra" panose="00000400000000000000" pitchFamily="2" charset="-78"/>
                </a:rPr>
                <a:t>(رحمن/31) سنقصد جزائکم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88778" y="6743797"/>
            <a:ext cx="11175600" cy="1018267"/>
            <a:chOff x="788778" y="6743797"/>
            <a:chExt cx="11175600" cy="1018267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A6F2FEA-7359-451B-AD0B-3B038315B8E7}"/>
                </a:ext>
              </a:extLst>
            </p:cNvPr>
            <p:cNvGrpSpPr/>
            <p:nvPr/>
          </p:nvGrpSpPr>
          <p:grpSpPr>
            <a:xfrm>
              <a:off x="788778" y="6743797"/>
              <a:ext cx="11175600" cy="1018267"/>
              <a:chOff x="1517341" y="7007661"/>
              <a:chExt cx="11175600" cy="752400"/>
            </a:xfrm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02476B8-5EAA-4509-B90E-D3F8E446971F}"/>
                  </a:ext>
                </a:extLst>
              </p:cNvPr>
              <p:cNvSpPr/>
              <p:nvPr/>
            </p:nvSpPr>
            <p:spPr>
              <a:xfrm>
                <a:off x="2138148" y="7015612"/>
                <a:ext cx="10554793" cy="728904"/>
              </a:xfrm>
              <a:custGeom>
                <a:avLst/>
                <a:gdLst>
                  <a:gd name="connsiteX0" fmla="*/ 0 w 9203313"/>
                  <a:gd name="connsiteY0" fmla="*/ 0 h 728904"/>
                  <a:gd name="connsiteX1" fmla="*/ 9203313 w 9203313"/>
                  <a:gd name="connsiteY1" fmla="*/ 0 h 728904"/>
                  <a:gd name="connsiteX2" fmla="*/ 9203313 w 9203313"/>
                  <a:gd name="connsiteY2" fmla="*/ 728904 h 728904"/>
                  <a:gd name="connsiteX3" fmla="*/ 7866 w 9203313"/>
                  <a:gd name="connsiteY3" fmla="*/ 728904 h 728904"/>
                  <a:gd name="connsiteX4" fmla="*/ 381447 w 9203313"/>
                  <a:gd name="connsiteY4" fmla="*/ 368249 h 728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03313" h="728904">
                    <a:moveTo>
                      <a:pt x="0" y="0"/>
                    </a:moveTo>
                    <a:lnTo>
                      <a:pt x="9203313" y="0"/>
                    </a:lnTo>
                    <a:lnTo>
                      <a:pt x="9203313" y="728904"/>
                    </a:lnTo>
                    <a:lnTo>
                      <a:pt x="7866" y="728904"/>
                    </a:lnTo>
                    <a:lnTo>
                      <a:pt x="381447" y="368249"/>
                    </a:lnTo>
                    <a:close/>
                  </a:path>
                </a:pathLst>
              </a:cu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228600" algn="r" defTabSz="914400" rtl="1"/>
                <a:r>
                  <a:rPr lang="fa-IR" sz="260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بطش:</a:t>
                </a:r>
                <a:endParaRPr lang="fa-IR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  <p:sp>
            <p:nvSpPr>
              <p:cNvPr id="75" name="Chevron 23">
                <a:extLst>
                  <a:ext uri="{FF2B5EF4-FFF2-40B4-BE49-F238E27FC236}">
                    <a16:creationId xmlns:a16="http://schemas.microsoft.com/office/drawing/2014/main" id="{611D97C6-4658-4AD7-9B32-1A16B3ED8AED}"/>
                  </a:ext>
                </a:extLst>
              </p:cNvPr>
              <p:cNvSpPr/>
              <p:nvPr/>
            </p:nvSpPr>
            <p:spPr>
              <a:xfrm flipH="1">
                <a:off x="10411299" y="7007661"/>
                <a:ext cx="1053185" cy="752400"/>
              </a:xfrm>
              <a:prstGeom prst="chevron">
                <a:avLst>
                  <a:gd name="adj" fmla="val 51792"/>
                </a:avLst>
              </a:prstGeom>
              <a:solidFill>
                <a:srgbClr val="393728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76" name="Chevron 24">
                <a:extLst>
                  <a:ext uri="{FF2B5EF4-FFF2-40B4-BE49-F238E27FC236}">
                    <a16:creationId xmlns:a16="http://schemas.microsoft.com/office/drawing/2014/main" id="{2BA75588-CFFC-4C56-9699-E6A1EEE1F628}"/>
                  </a:ext>
                </a:extLst>
              </p:cNvPr>
              <p:cNvSpPr/>
              <p:nvPr/>
            </p:nvSpPr>
            <p:spPr>
              <a:xfrm flipH="1">
                <a:off x="10668195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F5F7B3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77" name="Chevron 23">
                <a:extLst>
                  <a:ext uri="{FF2B5EF4-FFF2-40B4-BE49-F238E27FC236}">
                    <a16:creationId xmlns:a16="http://schemas.microsoft.com/office/drawing/2014/main" id="{F1C7BD40-99CC-43D2-A69F-A6E808511D98}"/>
                  </a:ext>
                </a:extLst>
              </p:cNvPr>
              <p:cNvSpPr/>
              <p:nvPr/>
            </p:nvSpPr>
            <p:spPr>
              <a:xfrm>
                <a:off x="1774236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393728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78" name="Chevron 24">
                <a:extLst>
                  <a:ext uri="{FF2B5EF4-FFF2-40B4-BE49-F238E27FC236}">
                    <a16:creationId xmlns:a16="http://schemas.microsoft.com/office/drawing/2014/main" id="{3560C5BB-D8F3-4FD2-BDB5-CF57E9958D59}"/>
                  </a:ext>
                </a:extLst>
              </p:cNvPr>
              <p:cNvSpPr/>
              <p:nvPr/>
            </p:nvSpPr>
            <p:spPr>
              <a:xfrm>
                <a:off x="1517341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F5F7B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6C15B7F-B56E-4B0E-9339-21F82E47B823}"/>
                </a:ext>
              </a:extLst>
            </p:cNvPr>
            <p:cNvSpPr txBox="1"/>
            <p:nvPr/>
          </p:nvSpPr>
          <p:spPr>
            <a:xfrm>
              <a:off x="1859388" y="6866373"/>
              <a:ext cx="8027489" cy="6924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lvl="0" algn="ctr" rtl="1">
                <a:lnSpc>
                  <a:spcPct val="150000"/>
                </a:lnSpc>
              </a:pP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«إِنَّ </a:t>
              </a:r>
              <a:r>
                <a:rPr lang="fa-IR" sz="26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بَطْشَ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 رَبِّكَ لَشَدِيدٌ»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B Mitra" panose="00000400000000000000" pitchFamily="2" charset="-78"/>
                </a:rPr>
                <a:t>(بروج/12) بطش:آفرینش خداوند در آغاز و احیای‏مجدد آن‏است.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88778" y="2090819"/>
            <a:ext cx="11175600" cy="1018267"/>
            <a:chOff x="788778" y="6743797"/>
            <a:chExt cx="11175600" cy="1018267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A6F2FEA-7359-451B-AD0B-3B038315B8E7}"/>
                </a:ext>
              </a:extLst>
            </p:cNvPr>
            <p:cNvGrpSpPr/>
            <p:nvPr/>
          </p:nvGrpSpPr>
          <p:grpSpPr>
            <a:xfrm>
              <a:off x="788778" y="6743797"/>
              <a:ext cx="11175600" cy="1018267"/>
              <a:chOff x="1517341" y="7007661"/>
              <a:chExt cx="11175600" cy="752400"/>
            </a:xfrm>
          </p:grpSpPr>
          <p:sp>
            <p:nvSpPr>
              <p:cNvPr id="52" name="Freeform: Shape 73">
                <a:extLst>
                  <a:ext uri="{FF2B5EF4-FFF2-40B4-BE49-F238E27FC236}">
                    <a16:creationId xmlns:a16="http://schemas.microsoft.com/office/drawing/2014/main" id="{702476B8-5EAA-4509-B90E-D3F8E446971F}"/>
                  </a:ext>
                </a:extLst>
              </p:cNvPr>
              <p:cNvSpPr/>
              <p:nvPr/>
            </p:nvSpPr>
            <p:spPr>
              <a:xfrm>
                <a:off x="2138148" y="7015612"/>
                <a:ext cx="10554793" cy="728904"/>
              </a:xfrm>
              <a:custGeom>
                <a:avLst/>
                <a:gdLst>
                  <a:gd name="connsiteX0" fmla="*/ 0 w 9203313"/>
                  <a:gd name="connsiteY0" fmla="*/ 0 h 728904"/>
                  <a:gd name="connsiteX1" fmla="*/ 9203313 w 9203313"/>
                  <a:gd name="connsiteY1" fmla="*/ 0 h 728904"/>
                  <a:gd name="connsiteX2" fmla="*/ 9203313 w 9203313"/>
                  <a:gd name="connsiteY2" fmla="*/ 728904 h 728904"/>
                  <a:gd name="connsiteX3" fmla="*/ 7866 w 9203313"/>
                  <a:gd name="connsiteY3" fmla="*/ 728904 h 728904"/>
                  <a:gd name="connsiteX4" fmla="*/ 381447 w 9203313"/>
                  <a:gd name="connsiteY4" fmla="*/ 368249 h 728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03313" h="728904">
                    <a:moveTo>
                      <a:pt x="0" y="0"/>
                    </a:moveTo>
                    <a:lnTo>
                      <a:pt x="9203313" y="0"/>
                    </a:lnTo>
                    <a:lnTo>
                      <a:pt x="9203313" y="728904"/>
                    </a:lnTo>
                    <a:lnTo>
                      <a:pt x="7866" y="728904"/>
                    </a:lnTo>
                    <a:lnTo>
                      <a:pt x="381447" y="368249"/>
                    </a:lnTo>
                    <a:close/>
                  </a:path>
                </a:pathLst>
              </a:cu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228600" algn="r" defTabSz="914400" rtl="1"/>
                <a:r>
                  <a:rPr lang="fa-IR" sz="26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عند:</a:t>
                </a:r>
              </a:p>
            </p:txBody>
          </p:sp>
          <p:sp>
            <p:nvSpPr>
              <p:cNvPr id="53" name="Chevron 23">
                <a:extLst>
                  <a:ext uri="{FF2B5EF4-FFF2-40B4-BE49-F238E27FC236}">
                    <a16:creationId xmlns:a16="http://schemas.microsoft.com/office/drawing/2014/main" id="{611D97C6-4658-4AD7-9B32-1A16B3ED8AED}"/>
                  </a:ext>
                </a:extLst>
              </p:cNvPr>
              <p:cNvSpPr/>
              <p:nvPr/>
            </p:nvSpPr>
            <p:spPr>
              <a:xfrm flipH="1">
                <a:off x="10411299" y="7007661"/>
                <a:ext cx="1053185" cy="752400"/>
              </a:xfrm>
              <a:prstGeom prst="chevron">
                <a:avLst>
                  <a:gd name="adj" fmla="val 51792"/>
                </a:avLst>
              </a:prstGeom>
              <a:solidFill>
                <a:srgbClr val="393728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54" name="Chevron 24">
                <a:extLst>
                  <a:ext uri="{FF2B5EF4-FFF2-40B4-BE49-F238E27FC236}">
                    <a16:creationId xmlns:a16="http://schemas.microsoft.com/office/drawing/2014/main" id="{2BA75588-CFFC-4C56-9699-E6A1EEE1F628}"/>
                  </a:ext>
                </a:extLst>
              </p:cNvPr>
              <p:cNvSpPr/>
              <p:nvPr/>
            </p:nvSpPr>
            <p:spPr>
              <a:xfrm flipH="1">
                <a:off x="10668195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F5F7B3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80" name="Chevron 23">
                <a:extLst>
                  <a:ext uri="{FF2B5EF4-FFF2-40B4-BE49-F238E27FC236}">
                    <a16:creationId xmlns:a16="http://schemas.microsoft.com/office/drawing/2014/main" id="{F1C7BD40-99CC-43D2-A69F-A6E808511D98}"/>
                  </a:ext>
                </a:extLst>
              </p:cNvPr>
              <p:cNvSpPr/>
              <p:nvPr/>
            </p:nvSpPr>
            <p:spPr>
              <a:xfrm>
                <a:off x="1774236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393728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  <p:sp>
            <p:nvSpPr>
              <p:cNvPr id="81" name="Chevron 24">
                <a:extLst>
                  <a:ext uri="{FF2B5EF4-FFF2-40B4-BE49-F238E27FC236}">
                    <a16:creationId xmlns:a16="http://schemas.microsoft.com/office/drawing/2014/main" id="{3560C5BB-D8F3-4FD2-BDB5-CF57E9958D59}"/>
                  </a:ext>
                </a:extLst>
              </p:cNvPr>
              <p:cNvSpPr/>
              <p:nvPr/>
            </p:nvSpPr>
            <p:spPr>
              <a:xfrm>
                <a:off x="1517341" y="7007661"/>
                <a:ext cx="1070610" cy="752400"/>
              </a:xfrm>
              <a:prstGeom prst="chevron">
                <a:avLst>
                  <a:gd name="adj" fmla="val 51792"/>
                </a:avLst>
              </a:prstGeom>
              <a:solidFill>
                <a:srgbClr val="F5F7B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1"/>
                <a:endParaRPr lang="fa-IR" sz="2000" b="1" dirty="0">
                  <a:solidFill>
                    <a:schemeClr val="bg1"/>
                  </a:solidFill>
                  <a:latin typeface="IRMitra" pitchFamily="2" charset="-78"/>
                  <a:cs typeface="IRMitra" pitchFamily="2" charset="-78"/>
                </a:endParaRP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39AB68A-0068-4A90-9A32-EE18F4AF64CD}"/>
                </a:ext>
              </a:extLst>
            </p:cNvPr>
            <p:cNvSpPr txBox="1"/>
            <p:nvPr/>
          </p:nvSpPr>
          <p:spPr>
            <a:xfrm>
              <a:off x="2234783" y="6901543"/>
              <a:ext cx="7974545" cy="6924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lvl="0" algn="ctr" rtl="1">
                <a:lnSpc>
                  <a:spcPct val="150000"/>
                </a:lnSpc>
              </a:pP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B Mitra" panose="00000400000000000000" pitchFamily="2" charset="-78"/>
                </a:rPr>
                <a:t> بمعنای تمکین و تقرب و ارجمندی: 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«</a:t>
              </a:r>
              <a:r>
                <a:rPr lang="fa-IR" sz="26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عِندَ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IRBadr" panose="02000506000000020002" pitchFamily="2" charset="-78"/>
                </a:rPr>
                <a:t> رَبِّكَ» </a:t>
              </a:r>
              <a:r>
                <a:rPr lang="fa-IR" sz="2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Badr" panose="02000506000000020002" pitchFamily="2" charset="-78"/>
                  <a:ea typeface="+mj-ea"/>
                  <a:cs typeface="B Mitra" panose="00000400000000000000" pitchFamily="2" charset="-78"/>
                </a:rPr>
                <a:t>(اعراف/206)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6752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41589</TotalTime>
  <Words>1011</Words>
  <Application>Microsoft Office PowerPoint</Application>
  <PresentationFormat>Custom</PresentationFormat>
  <Paragraphs>105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1718</cp:revision>
  <dcterms:created xsi:type="dcterms:W3CDTF">2016-10-22T10:55:29Z</dcterms:created>
  <dcterms:modified xsi:type="dcterms:W3CDTF">2022-02-27T05:49:52Z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