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588" r:id="rId2"/>
    <p:sldId id="632" r:id="rId3"/>
    <p:sldId id="642" r:id="rId4"/>
    <p:sldId id="682" r:id="rId5"/>
    <p:sldId id="683" r:id="rId6"/>
    <p:sldId id="684" r:id="rId7"/>
    <p:sldId id="685" r:id="rId8"/>
    <p:sldId id="686" r:id="rId9"/>
    <p:sldId id="687" r:id="rId10"/>
    <p:sldId id="688" r:id="rId11"/>
    <p:sldId id="689" r:id="rId12"/>
    <p:sldId id="690" r:id="rId13"/>
    <p:sldId id="691" r:id="rId14"/>
    <p:sldId id="692" r:id="rId15"/>
    <p:sldId id="693" r:id="rId16"/>
    <p:sldId id="694" r:id="rId17"/>
    <p:sldId id="695" r:id="rId18"/>
    <p:sldId id="309" r:id="rId19"/>
  </p:sldIdLst>
  <p:sldSz cx="12738100" cy="8763000"/>
  <p:notesSz cx="6858000" cy="9144000"/>
  <p:custDataLst>
    <p:tags r:id="rId21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28/07/1443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28/07/1443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سوم</a:t>
            </a:r>
          </a:p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مقدم و مؤخر در قرآن کریم</a:t>
            </a:r>
            <a:endParaRPr lang="fa-IR" sz="6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919413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lnSpc>
                <a:spcPct val="20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چگونگی تقدیم و تأخیر در آیات مختلف قرآن را تشریح کند</a:t>
            </a:r>
          </a:p>
          <a:p>
            <a:pPr marL="352425" lvl="1" indent="-352425" algn="r" defTabSz="1103581" rtl="1">
              <a:lnSpc>
                <a:spcPct val="200000"/>
              </a:lnSpc>
              <a:spcBef>
                <a:spcPct val="0"/>
              </a:spcBef>
              <a:spcAft>
                <a:spcPts val="18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حکمت‏های مختلف تقدیم و تأخیر در آیات مختلف قرآن کریم را توضیح دهد</a:t>
            </a:r>
            <a:endParaRPr lang="fa-IR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مقدم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موخر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1531834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2031102" y="2230758"/>
            <a:ext cx="8689287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کتاب 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المقدمه في سر الالفاظ المقدمه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) از ‏شمس‏الدين صائغ در موضوع مقدم و موخر نوشته شده است.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288F111-ADA5-41CF-984C-B8F632FDF1D3}"/>
              </a:ext>
            </a:extLst>
          </p:cNvPr>
          <p:cNvGrpSpPr/>
          <p:nvPr/>
        </p:nvGrpSpPr>
        <p:grpSpPr>
          <a:xfrm>
            <a:off x="7526213" y="4393726"/>
            <a:ext cx="5074461" cy="1053789"/>
            <a:chOff x="7526214" y="1045506"/>
            <a:chExt cx="5074461" cy="1053789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7877242-1EE1-4CC9-ADC8-7E1E0BF4BCB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0920" y="1210698"/>
              <a:ext cx="799504" cy="739991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2 w 799504"/>
                <a:gd name="connsiteY2" fmla="*/ 737036 h 737036"/>
                <a:gd name="connsiteX3" fmla="*/ 213119 w 799504"/>
                <a:gd name="connsiteY3" fmla="*/ 710687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2 w 799504"/>
                <a:gd name="connsiteY2" fmla="*/ 737036 h 737036"/>
                <a:gd name="connsiteX3" fmla="*/ 447863 w 799504"/>
                <a:gd name="connsiteY3" fmla="*/ 505542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6683"/>
                <a:gd name="connsiteX1" fmla="*/ 799504 w 799504"/>
                <a:gd name="connsiteY1" fmla="*/ 578047 h 736683"/>
                <a:gd name="connsiteX2" fmla="*/ 435754 w 799504"/>
                <a:gd name="connsiteY2" fmla="*/ 736683 h 736683"/>
                <a:gd name="connsiteX3" fmla="*/ 447863 w 799504"/>
                <a:gd name="connsiteY3" fmla="*/ 505542 h 736683"/>
                <a:gd name="connsiteX4" fmla="*/ 27753 w 799504"/>
                <a:gd name="connsiteY4" fmla="*/ 366336 h 736683"/>
                <a:gd name="connsiteX5" fmla="*/ 0 w 799504"/>
                <a:gd name="connsiteY5" fmla="*/ 324284 h 736683"/>
                <a:gd name="connsiteX6" fmla="*/ 15697 w 799504"/>
                <a:gd name="connsiteY6" fmla="*/ 314872 h 736683"/>
                <a:gd name="connsiteX7" fmla="*/ 525034 w 799504"/>
                <a:gd name="connsiteY7" fmla="*/ 0 h 736683"/>
                <a:gd name="connsiteX0" fmla="*/ 525034 w 799504"/>
                <a:gd name="connsiteY0" fmla="*/ 0 h 737036"/>
                <a:gd name="connsiteX1" fmla="*/ 799504 w 799504"/>
                <a:gd name="connsiteY1" fmla="*/ 578047 h 737036"/>
                <a:gd name="connsiteX2" fmla="*/ 441661 w 799504"/>
                <a:gd name="connsiteY2" fmla="*/ 737036 h 737036"/>
                <a:gd name="connsiteX3" fmla="*/ 447863 w 799504"/>
                <a:gd name="connsiteY3" fmla="*/ 505542 h 737036"/>
                <a:gd name="connsiteX4" fmla="*/ 27753 w 799504"/>
                <a:gd name="connsiteY4" fmla="*/ 366336 h 737036"/>
                <a:gd name="connsiteX5" fmla="*/ 0 w 799504"/>
                <a:gd name="connsiteY5" fmla="*/ 324284 h 737036"/>
                <a:gd name="connsiteX6" fmla="*/ 15697 w 799504"/>
                <a:gd name="connsiteY6" fmla="*/ 314872 h 737036"/>
                <a:gd name="connsiteX7" fmla="*/ 525034 w 799504"/>
                <a:gd name="connsiteY7" fmla="*/ 0 h 737036"/>
                <a:gd name="connsiteX0" fmla="*/ 525034 w 799504"/>
                <a:gd name="connsiteY0" fmla="*/ 0 h 739991"/>
                <a:gd name="connsiteX1" fmla="*/ 799504 w 799504"/>
                <a:gd name="connsiteY1" fmla="*/ 578047 h 739991"/>
                <a:gd name="connsiteX2" fmla="*/ 441484 w 799504"/>
                <a:gd name="connsiteY2" fmla="*/ 739991 h 739991"/>
                <a:gd name="connsiteX3" fmla="*/ 447863 w 799504"/>
                <a:gd name="connsiteY3" fmla="*/ 505542 h 739991"/>
                <a:gd name="connsiteX4" fmla="*/ 27753 w 799504"/>
                <a:gd name="connsiteY4" fmla="*/ 366336 h 739991"/>
                <a:gd name="connsiteX5" fmla="*/ 0 w 799504"/>
                <a:gd name="connsiteY5" fmla="*/ 324284 h 739991"/>
                <a:gd name="connsiteX6" fmla="*/ 15697 w 799504"/>
                <a:gd name="connsiteY6" fmla="*/ 314872 h 739991"/>
                <a:gd name="connsiteX7" fmla="*/ 525034 w 799504"/>
                <a:gd name="connsiteY7" fmla="*/ 0 h 739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739991">
                  <a:moveTo>
                    <a:pt x="525034" y="0"/>
                  </a:moveTo>
                  <a:lnTo>
                    <a:pt x="799504" y="578047"/>
                  </a:lnTo>
                  <a:lnTo>
                    <a:pt x="441484" y="739991"/>
                  </a:lnTo>
                  <a:cubicBezTo>
                    <a:pt x="426823" y="705446"/>
                    <a:pt x="462524" y="540087"/>
                    <a:pt x="447863" y="505542"/>
                  </a:cubicBezTo>
                  <a:cubicBezTo>
                    <a:pt x="394777" y="390515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lnTo>
                    <a:pt x="525034" y="0"/>
                  </a:ln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42930CB-8581-4875-BEBF-747C5095957A}"/>
                </a:ext>
              </a:extLst>
            </p:cNvPr>
            <p:cNvGrpSpPr/>
            <p:nvPr/>
          </p:nvGrpSpPr>
          <p:grpSpPr>
            <a:xfrm>
              <a:off x="7526214" y="1045506"/>
              <a:ext cx="5074461" cy="1053789"/>
              <a:chOff x="7525738" y="3363562"/>
              <a:chExt cx="5074461" cy="1053789"/>
            </a:xfrm>
          </p:grpSpPr>
          <p:pic>
            <p:nvPicPr>
              <p:cNvPr id="91" name="Picture 90">
                <a:extLst>
                  <a:ext uri="{FF2B5EF4-FFF2-40B4-BE49-F238E27FC236}">
                    <a16:creationId xmlns:a16="http://schemas.microsoft.com/office/drawing/2014/main" id="{DAEFC1C7-737C-4C2E-93A1-5E225ABFBB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8" y="3761483"/>
                <a:ext cx="4886134" cy="655868"/>
              </a:xfrm>
              <a:prstGeom prst="rect">
                <a:avLst/>
              </a:prstGeom>
            </p:spPr>
          </p:pic>
          <p:sp>
            <p:nvSpPr>
              <p:cNvPr id="92" name="Freeform 11">
                <a:extLst>
                  <a:ext uri="{FF2B5EF4-FFF2-40B4-BE49-F238E27FC236}">
                    <a16:creationId xmlns:a16="http://schemas.microsoft.com/office/drawing/2014/main" id="{3D960190-10EB-40E3-95AE-876FFB8D3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نمونه‏هایی از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3EBA44A-8868-4D23-B2DA-9E3F405D1589}"/>
              </a:ext>
            </a:extLst>
          </p:cNvPr>
          <p:cNvGrpSpPr/>
          <p:nvPr/>
        </p:nvGrpSpPr>
        <p:grpSpPr>
          <a:xfrm>
            <a:off x="788778" y="5353887"/>
            <a:ext cx="11276541" cy="1715129"/>
            <a:chOff x="1517341" y="7007661"/>
            <a:chExt cx="11276541" cy="752400"/>
          </a:xfrm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8CBDB49-EAE4-41AA-9D88-A3004FF8E681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95" name="Chevron 23">
              <a:extLst>
                <a:ext uri="{FF2B5EF4-FFF2-40B4-BE49-F238E27FC236}">
                  <a16:creationId xmlns:a16="http://schemas.microsoft.com/office/drawing/2014/main" id="{99A597EB-C2B1-405E-BF35-BEF54CA6C225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6" name="Chevron 24">
              <a:extLst>
                <a:ext uri="{FF2B5EF4-FFF2-40B4-BE49-F238E27FC236}">
                  <a16:creationId xmlns:a16="http://schemas.microsoft.com/office/drawing/2014/main" id="{DFFC1666-9293-4E09-851F-9868E442F413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7" name="Chevron 23">
              <a:extLst>
                <a:ext uri="{FF2B5EF4-FFF2-40B4-BE49-F238E27FC236}">
                  <a16:creationId xmlns:a16="http://schemas.microsoft.com/office/drawing/2014/main" id="{01D6827E-4E55-4CEB-8852-A769F41F812E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98" name="Chevron 24">
              <a:extLst>
                <a:ext uri="{FF2B5EF4-FFF2-40B4-BE49-F238E27FC236}">
                  <a16:creationId xmlns:a16="http://schemas.microsoft.com/office/drawing/2014/main" id="{141093D7-590F-42C5-837A-58367656AECB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48FCEBE6-56D9-4762-B93E-21BE357A3CAE}"/>
              </a:ext>
            </a:extLst>
          </p:cNvPr>
          <p:cNvSpPr txBox="1"/>
          <p:nvPr/>
        </p:nvSpPr>
        <p:spPr>
          <a:xfrm>
            <a:off x="2031102" y="5511633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وَلاَ تُعْجِبْكَ أَمْوَالُهُمْ وَأَوْلاَدُهُمْ إِنَّمَا يُرِيدُ اللَّهُ أَنْ يُعَذِّبَهُمْ بِهَا فِي الدُّنْيَا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(التوبة/85) </a:t>
            </a:r>
          </a:p>
          <a:p>
            <a:pPr lvl="0" algn="ctr" rtl="1">
              <a:lnSpc>
                <a:spcPct val="15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في الدنيا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متعلق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لاتعجبک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است نه متعلق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يعذبهم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9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99" grpId="0"/>
      <p:bldP spid="9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نمونه‏هایی از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36023" y="2020261"/>
            <a:ext cx="11276541" cy="1450408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1978347" y="2090084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وَلَوْلاَ فَضْلُ اللّهِ عَلَيْكُمْ وَرَحْمَتُهُ لاَتَّبَعْتُمُ الشَّيْطَانَ إِلاَّ قَلِيلاً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(نساء/83)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الا قليلاً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استثناي بر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لاتبعتم الشيطان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نيست بلکه استثنا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اذاعوا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 که در صدر آيه آمده.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2EE767-1B2A-422A-B00B-D13923378BE5}"/>
              </a:ext>
            </a:extLst>
          </p:cNvPr>
          <p:cNvGrpSpPr/>
          <p:nvPr/>
        </p:nvGrpSpPr>
        <p:grpSpPr>
          <a:xfrm>
            <a:off x="730779" y="3613090"/>
            <a:ext cx="11276541" cy="916222"/>
            <a:chOff x="1517341" y="7007661"/>
            <a:chExt cx="11276541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D10B8F-497A-4516-B60A-F85D94D033C4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E96CAF90-EBCC-4490-A203-8F0677684086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9" name="Chevron 24">
              <a:extLst>
                <a:ext uri="{FF2B5EF4-FFF2-40B4-BE49-F238E27FC236}">
                  <a16:creationId xmlns:a16="http://schemas.microsoft.com/office/drawing/2014/main" id="{AA4E07E1-C054-423F-809A-7C27F3851F47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0" name="Chevron 23">
              <a:extLst>
                <a:ext uri="{FF2B5EF4-FFF2-40B4-BE49-F238E27FC236}">
                  <a16:creationId xmlns:a16="http://schemas.microsoft.com/office/drawing/2014/main" id="{0524FE75-3BDE-4628-B5B7-2A8050A8F729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1" name="Chevron 24">
              <a:extLst>
                <a:ext uri="{FF2B5EF4-FFF2-40B4-BE49-F238E27FC236}">
                  <a16:creationId xmlns:a16="http://schemas.microsoft.com/office/drawing/2014/main" id="{52D1DE5B-BEB2-4C94-A889-54D66FBA705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60F7B84-163C-4E55-B0E4-F37D41C27D9F}"/>
              </a:ext>
            </a:extLst>
          </p:cNvPr>
          <p:cNvSpPr txBox="1"/>
          <p:nvPr/>
        </p:nvSpPr>
        <p:spPr>
          <a:xfrm>
            <a:off x="1973103" y="3682913"/>
            <a:ext cx="8836190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فَقَالُواْ أَرِنَا اللّهِ جَهْرَةً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(نساء/153)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جهرة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متعلق به قالوا است نه حال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0F1C46B-3413-4770-AB3E-96B52DADE90E}"/>
              </a:ext>
            </a:extLst>
          </p:cNvPr>
          <p:cNvGrpSpPr/>
          <p:nvPr/>
        </p:nvGrpSpPr>
        <p:grpSpPr>
          <a:xfrm>
            <a:off x="730779" y="4734076"/>
            <a:ext cx="11276541" cy="1450407"/>
            <a:chOff x="1517341" y="7007661"/>
            <a:chExt cx="11276541" cy="7524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CC5B380-348B-4055-8A01-E415ABF6B361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65" name="Chevron 23">
              <a:extLst>
                <a:ext uri="{FF2B5EF4-FFF2-40B4-BE49-F238E27FC236}">
                  <a16:creationId xmlns:a16="http://schemas.microsoft.com/office/drawing/2014/main" id="{1D1D8970-AC0E-4129-B7FF-BCB5F84E31EE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6" name="Chevron 24">
              <a:extLst>
                <a:ext uri="{FF2B5EF4-FFF2-40B4-BE49-F238E27FC236}">
                  <a16:creationId xmlns:a16="http://schemas.microsoft.com/office/drawing/2014/main" id="{F2F04D27-B539-401C-9B8A-ECFF31C54846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7" name="Chevron 23">
              <a:extLst>
                <a:ext uri="{FF2B5EF4-FFF2-40B4-BE49-F238E27FC236}">
                  <a16:creationId xmlns:a16="http://schemas.microsoft.com/office/drawing/2014/main" id="{B8869C2B-DA69-4117-B76B-1AE00E8D8397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8" name="Chevron 24">
              <a:extLst>
                <a:ext uri="{FF2B5EF4-FFF2-40B4-BE49-F238E27FC236}">
                  <a16:creationId xmlns:a16="http://schemas.microsoft.com/office/drawing/2014/main" id="{1B227E75-E13E-49F1-A271-22C3408A86A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1A75C13-D708-4FBC-9A24-F15B6EAF6CA6}"/>
              </a:ext>
            </a:extLst>
          </p:cNvPr>
          <p:cNvSpPr txBox="1"/>
          <p:nvPr/>
        </p:nvSpPr>
        <p:spPr>
          <a:xfrm>
            <a:off x="1973103" y="4803900"/>
            <a:ext cx="8836190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وَإِذْ قَتَلْتُمْ نَفْساً فَادَّارَأْتُمْ فِيهَا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(بقره/72) آيه مربوط به آغاز داستان گاو بني‏اسرائيل است که مؤخر آمده.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2B3EA17-CAFA-452A-BCB3-BF0EC818885A}"/>
              </a:ext>
            </a:extLst>
          </p:cNvPr>
          <p:cNvGrpSpPr/>
          <p:nvPr/>
        </p:nvGrpSpPr>
        <p:grpSpPr>
          <a:xfrm>
            <a:off x="730779" y="6317545"/>
            <a:ext cx="11276541" cy="1450408"/>
            <a:chOff x="1517341" y="7007661"/>
            <a:chExt cx="11276541" cy="7524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A4FFA93-C24E-4624-B189-9AE86CABC89B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79" name="Chevron 23">
              <a:extLst>
                <a:ext uri="{FF2B5EF4-FFF2-40B4-BE49-F238E27FC236}">
                  <a16:creationId xmlns:a16="http://schemas.microsoft.com/office/drawing/2014/main" id="{A6B0EF17-25FB-4DF1-ABAF-836D9F8910FC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1" name="Chevron 24">
              <a:extLst>
                <a:ext uri="{FF2B5EF4-FFF2-40B4-BE49-F238E27FC236}">
                  <a16:creationId xmlns:a16="http://schemas.microsoft.com/office/drawing/2014/main" id="{3A8368E6-00AB-43C9-B14D-D8C3FFBC794F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2" name="Chevron 23">
              <a:extLst>
                <a:ext uri="{FF2B5EF4-FFF2-40B4-BE49-F238E27FC236}">
                  <a16:creationId xmlns:a16="http://schemas.microsoft.com/office/drawing/2014/main" id="{8929E7F0-7B2D-484A-BB8B-CA83CA00521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3" name="Chevron 24">
              <a:extLst>
                <a:ext uri="{FF2B5EF4-FFF2-40B4-BE49-F238E27FC236}">
                  <a16:creationId xmlns:a16="http://schemas.microsoft.com/office/drawing/2014/main" id="{2F93D733-8EBB-41D0-B21D-EE49BC9C948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C77CDEC0-5DB6-42C8-A2C8-E1EBE1B3DD97}"/>
              </a:ext>
            </a:extLst>
          </p:cNvPr>
          <p:cNvSpPr txBox="1"/>
          <p:nvPr/>
        </p:nvSpPr>
        <p:spPr>
          <a:xfrm>
            <a:off x="1973103" y="6317028"/>
            <a:ext cx="8836190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أَرَأَيْتَ مَنِ اتَّخَذَ إِلَهَهُ هَوَاهُ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(فرقان /43) در اصل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هواه الهه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بوده يعني هواه مفعول اول و الهه مفعول دوم.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619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62" grpId="0"/>
      <p:bldP spid="62" grpId="1"/>
      <p:bldP spid="69" grpId="0"/>
      <p:bldP spid="69" grpId="1"/>
      <p:bldP spid="84" grpId="0"/>
      <p:bldP spid="8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نمونه‏هایی از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36023" y="2020261"/>
            <a:ext cx="11276541" cy="1450408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1978347" y="2090084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وَلَوْلَا كَلِمَةٌ سَبَقَتْ مِن رَّبِّكَ لَكَانَ لِزَامًا وَأَجَلٌ مُسَمًّى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(طه/129)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اجل مسمي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کلمه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عطف شد نه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لزاماً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2EE767-1B2A-422A-B00B-D13923378BE5}"/>
              </a:ext>
            </a:extLst>
          </p:cNvPr>
          <p:cNvGrpSpPr/>
          <p:nvPr/>
        </p:nvGrpSpPr>
        <p:grpSpPr>
          <a:xfrm>
            <a:off x="730779" y="3613090"/>
            <a:ext cx="11276541" cy="1450408"/>
            <a:chOff x="1517341" y="7007661"/>
            <a:chExt cx="11276541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D10B8F-497A-4516-B60A-F85D94D033C4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E96CAF90-EBCC-4490-A203-8F0677684086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9" name="Chevron 24">
              <a:extLst>
                <a:ext uri="{FF2B5EF4-FFF2-40B4-BE49-F238E27FC236}">
                  <a16:creationId xmlns:a16="http://schemas.microsoft.com/office/drawing/2014/main" id="{AA4E07E1-C054-423F-809A-7C27F3851F47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0" name="Chevron 23">
              <a:extLst>
                <a:ext uri="{FF2B5EF4-FFF2-40B4-BE49-F238E27FC236}">
                  <a16:creationId xmlns:a16="http://schemas.microsoft.com/office/drawing/2014/main" id="{0524FE75-3BDE-4628-B5B7-2A8050A8F729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1" name="Chevron 24">
              <a:extLst>
                <a:ext uri="{FF2B5EF4-FFF2-40B4-BE49-F238E27FC236}">
                  <a16:creationId xmlns:a16="http://schemas.microsoft.com/office/drawing/2014/main" id="{52D1DE5B-BEB2-4C94-A889-54D66FBA705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60F7B84-163C-4E55-B0E4-F37D41C27D9F}"/>
              </a:ext>
            </a:extLst>
          </p:cNvPr>
          <p:cNvSpPr txBox="1"/>
          <p:nvPr/>
        </p:nvSpPr>
        <p:spPr>
          <a:xfrm>
            <a:off x="1973103" y="3682913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الْحَمْدُ لِلَّهِ الَّذِي أَنزَلَ عَلَى عَبْدِهِ الْكِتَابَ وَلَمْ يَجْعَل لَّهُ عِوَجَا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(کهف/2)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قيماً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که در آیه‏ی بعد آمده حال برای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الکتاب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 نه صفت براي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عوجاً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0F1C46B-3413-4770-AB3E-96B52DADE90E}"/>
              </a:ext>
            </a:extLst>
          </p:cNvPr>
          <p:cNvGrpSpPr/>
          <p:nvPr/>
        </p:nvGrpSpPr>
        <p:grpSpPr>
          <a:xfrm>
            <a:off x="730779" y="5208865"/>
            <a:ext cx="11276541" cy="945756"/>
            <a:chOff x="1517341" y="7007661"/>
            <a:chExt cx="11276541" cy="7524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CC5B380-348B-4055-8A01-E415ABF6B361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65" name="Chevron 23">
              <a:extLst>
                <a:ext uri="{FF2B5EF4-FFF2-40B4-BE49-F238E27FC236}">
                  <a16:creationId xmlns:a16="http://schemas.microsoft.com/office/drawing/2014/main" id="{1D1D8970-AC0E-4129-B7FF-BCB5F84E31EE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6" name="Chevron 24">
              <a:extLst>
                <a:ext uri="{FF2B5EF4-FFF2-40B4-BE49-F238E27FC236}">
                  <a16:creationId xmlns:a16="http://schemas.microsoft.com/office/drawing/2014/main" id="{F2F04D27-B539-401C-9B8A-ECFF31C54846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7" name="Chevron 23">
              <a:extLst>
                <a:ext uri="{FF2B5EF4-FFF2-40B4-BE49-F238E27FC236}">
                  <a16:creationId xmlns:a16="http://schemas.microsoft.com/office/drawing/2014/main" id="{B8869C2B-DA69-4117-B76B-1AE00E8D8397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8" name="Chevron 24">
              <a:extLst>
                <a:ext uri="{FF2B5EF4-FFF2-40B4-BE49-F238E27FC236}">
                  <a16:creationId xmlns:a16="http://schemas.microsoft.com/office/drawing/2014/main" id="{1B227E75-E13E-49F1-A271-22C3408A86A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1A75C13-D708-4FBC-9A24-F15B6EAF6CA6}"/>
              </a:ext>
            </a:extLst>
          </p:cNvPr>
          <p:cNvSpPr txBox="1"/>
          <p:nvPr/>
        </p:nvSpPr>
        <p:spPr>
          <a:xfrm>
            <a:off x="1973103" y="5278688"/>
            <a:ext cx="8836190" cy="6924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«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إِنِّي مُتَوَفِّيكَ وَرَافِعُكَ إِلَيَّ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» (آل عمران/55)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(رافعک الي و متوفيک)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2B3EA17-CAFA-452A-BCB3-BF0EC818885A}"/>
              </a:ext>
            </a:extLst>
          </p:cNvPr>
          <p:cNvGrpSpPr/>
          <p:nvPr/>
        </p:nvGrpSpPr>
        <p:grpSpPr>
          <a:xfrm>
            <a:off x="730779" y="6317545"/>
            <a:ext cx="11276541" cy="1450408"/>
            <a:chOff x="1517341" y="7007661"/>
            <a:chExt cx="11276541" cy="7524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A4FFA93-C24E-4624-B189-9AE86CABC89B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79" name="Chevron 23">
              <a:extLst>
                <a:ext uri="{FF2B5EF4-FFF2-40B4-BE49-F238E27FC236}">
                  <a16:creationId xmlns:a16="http://schemas.microsoft.com/office/drawing/2014/main" id="{A6B0EF17-25FB-4DF1-ABAF-836D9F8910FC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1" name="Chevron 24">
              <a:extLst>
                <a:ext uri="{FF2B5EF4-FFF2-40B4-BE49-F238E27FC236}">
                  <a16:creationId xmlns:a16="http://schemas.microsoft.com/office/drawing/2014/main" id="{3A8368E6-00AB-43C9-B14D-D8C3FFBC794F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2" name="Chevron 23">
              <a:extLst>
                <a:ext uri="{FF2B5EF4-FFF2-40B4-BE49-F238E27FC236}">
                  <a16:creationId xmlns:a16="http://schemas.microsoft.com/office/drawing/2014/main" id="{8929E7F0-7B2D-484A-BB8B-CA83CA00521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3" name="Chevron 24">
              <a:extLst>
                <a:ext uri="{FF2B5EF4-FFF2-40B4-BE49-F238E27FC236}">
                  <a16:creationId xmlns:a16="http://schemas.microsoft.com/office/drawing/2014/main" id="{2F93D733-8EBB-41D0-B21D-EE49BC9C948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C77CDEC0-5DB6-42C8-A2C8-E1EBE1B3DD97}"/>
              </a:ext>
            </a:extLst>
          </p:cNvPr>
          <p:cNvSpPr txBox="1"/>
          <p:nvPr/>
        </p:nvSpPr>
        <p:spPr>
          <a:xfrm>
            <a:off x="1973103" y="6317028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لَهُمْ عَذَابٌ شَدِيدٌ بِمَا نَسُوا يَوْمَ الْحِسَابِ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»(ص/26)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يوم الحساب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متعلق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نسوا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نيست، بلکه‏متعلق‏به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عذاب شديد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است؛ دراصل‏اینگونه است: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لهم‏عذاب‏شدید‏یوم‏الحساب‏بما‏نسوا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2213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62" grpId="0"/>
      <p:bldP spid="62" grpId="1"/>
      <p:bldP spid="69" grpId="0"/>
      <p:bldP spid="69" grpId="1"/>
      <p:bldP spid="84" grpId="0"/>
      <p:bldP spid="8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نمونه‏هایی از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36023" y="1932336"/>
            <a:ext cx="11276541" cy="1450408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1978347" y="2002159"/>
            <a:ext cx="8836190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وَالَّذِي أَخْرَجَ الْمَرْعَى فَجَعَلَهُ غُثَاءً أَحْوَى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(اعلی/4)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احوي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حال برای کلمه‏ی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مرعي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 به جهت مراعات فاصله مؤخر شده.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E2EE767-1B2A-422A-B00B-D13923378BE5}"/>
              </a:ext>
            </a:extLst>
          </p:cNvPr>
          <p:cNvGrpSpPr/>
          <p:nvPr/>
        </p:nvGrpSpPr>
        <p:grpSpPr>
          <a:xfrm>
            <a:off x="730779" y="3454825"/>
            <a:ext cx="11276541" cy="1450408"/>
            <a:chOff x="1517341" y="7007661"/>
            <a:chExt cx="11276541" cy="7524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FD10B8F-497A-4516-B60A-F85D94D033C4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41" name="Chevron 23">
              <a:extLst>
                <a:ext uri="{FF2B5EF4-FFF2-40B4-BE49-F238E27FC236}">
                  <a16:creationId xmlns:a16="http://schemas.microsoft.com/office/drawing/2014/main" id="{E96CAF90-EBCC-4490-A203-8F0677684086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9" name="Chevron 24">
              <a:extLst>
                <a:ext uri="{FF2B5EF4-FFF2-40B4-BE49-F238E27FC236}">
                  <a16:creationId xmlns:a16="http://schemas.microsoft.com/office/drawing/2014/main" id="{AA4E07E1-C054-423F-809A-7C27F3851F47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0" name="Chevron 23">
              <a:extLst>
                <a:ext uri="{FF2B5EF4-FFF2-40B4-BE49-F238E27FC236}">
                  <a16:creationId xmlns:a16="http://schemas.microsoft.com/office/drawing/2014/main" id="{0524FE75-3BDE-4628-B5B7-2A8050A8F729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1" name="Chevron 24">
              <a:extLst>
                <a:ext uri="{FF2B5EF4-FFF2-40B4-BE49-F238E27FC236}">
                  <a16:creationId xmlns:a16="http://schemas.microsoft.com/office/drawing/2014/main" id="{52D1DE5B-BEB2-4C94-A889-54D66FBA705D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60F7B84-163C-4E55-B0E4-F37D41C27D9F}"/>
              </a:ext>
            </a:extLst>
          </p:cNvPr>
          <p:cNvSpPr txBox="1"/>
          <p:nvPr/>
        </p:nvSpPr>
        <p:spPr>
          <a:xfrm>
            <a:off x="1973103" y="3524648"/>
            <a:ext cx="8836190" cy="12426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غرابيبٌ سود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(سود غرابيب) بوده، سود يعني سياه و غرابيب يعني خيلي سياه و قاعدتاً رنگ شديدتر بايد مؤخر باشد.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0F1C46B-3413-4770-AB3E-96B52DADE90E}"/>
              </a:ext>
            </a:extLst>
          </p:cNvPr>
          <p:cNvGrpSpPr/>
          <p:nvPr/>
        </p:nvGrpSpPr>
        <p:grpSpPr>
          <a:xfrm>
            <a:off x="730779" y="4980259"/>
            <a:ext cx="11276541" cy="1450407"/>
            <a:chOff x="1517341" y="7007661"/>
            <a:chExt cx="11276541" cy="7524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CC5B380-348B-4055-8A01-E415ABF6B361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65" name="Chevron 23">
              <a:extLst>
                <a:ext uri="{FF2B5EF4-FFF2-40B4-BE49-F238E27FC236}">
                  <a16:creationId xmlns:a16="http://schemas.microsoft.com/office/drawing/2014/main" id="{1D1D8970-AC0E-4129-B7FF-BCB5F84E31EE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6" name="Chevron 24">
              <a:extLst>
                <a:ext uri="{FF2B5EF4-FFF2-40B4-BE49-F238E27FC236}">
                  <a16:creationId xmlns:a16="http://schemas.microsoft.com/office/drawing/2014/main" id="{F2F04D27-B539-401C-9B8A-ECFF31C54846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7" name="Chevron 23">
              <a:extLst>
                <a:ext uri="{FF2B5EF4-FFF2-40B4-BE49-F238E27FC236}">
                  <a16:creationId xmlns:a16="http://schemas.microsoft.com/office/drawing/2014/main" id="{B8869C2B-DA69-4117-B76B-1AE00E8D8397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68" name="Chevron 24">
              <a:extLst>
                <a:ext uri="{FF2B5EF4-FFF2-40B4-BE49-F238E27FC236}">
                  <a16:creationId xmlns:a16="http://schemas.microsoft.com/office/drawing/2014/main" id="{1B227E75-E13E-49F1-A271-22C3408A86A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1A75C13-D708-4FBC-9A24-F15B6EAF6CA6}"/>
              </a:ext>
            </a:extLst>
          </p:cNvPr>
          <p:cNvSpPr txBox="1"/>
          <p:nvPr/>
        </p:nvSpPr>
        <p:spPr>
          <a:xfrm>
            <a:off x="1973103" y="5050083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فَضَحِكَتْ فَبَشَّرْنَاهَا بِإِسْحَقَ وَمِن وَرَاءِ إِسْحَقَ يَعْقُوبَ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(هود/71) اصل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فبشرناها باسحاق فضحکت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بوده.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2B3EA17-CAFA-452A-BCB3-BF0EC818885A}"/>
              </a:ext>
            </a:extLst>
          </p:cNvPr>
          <p:cNvGrpSpPr/>
          <p:nvPr/>
        </p:nvGrpSpPr>
        <p:grpSpPr>
          <a:xfrm>
            <a:off x="730779" y="6528557"/>
            <a:ext cx="11276541" cy="1450408"/>
            <a:chOff x="1517341" y="7007661"/>
            <a:chExt cx="11276541" cy="752400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A4FFA93-C24E-4624-B189-9AE86CABC89B}"/>
                </a:ext>
              </a:extLst>
            </p:cNvPr>
            <p:cNvSpPr/>
            <p:nvPr/>
          </p:nvSpPr>
          <p:spPr>
            <a:xfrm>
              <a:off x="2138149" y="7015612"/>
              <a:ext cx="10012916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79" name="Chevron 23">
              <a:extLst>
                <a:ext uri="{FF2B5EF4-FFF2-40B4-BE49-F238E27FC236}">
                  <a16:creationId xmlns:a16="http://schemas.microsoft.com/office/drawing/2014/main" id="{A6B0EF17-25FB-4DF1-ABAF-836D9F8910FC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1" name="Chevron 24">
              <a:extLst>
                <a:ext uri="{FF2B5EF4-FFF2-40B4-BE49-F238E27FC236}">
                  <a16:creationId xmlns:a16="http://schemas.microsoft.com/office/drawing/2014/main" id="{3A8368E6-00AB-43C9-B14D-D8C3FFBC794F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2" name="Chevron 23">
              <a:extLst>
                <a:ext uri="{FF2B5EF4-FFF2-40B4-BE49-F238E27FC236}">
                  <a16:creationId xmlns:a16="http://schemas.microsoft.com/office/drawing/2014/main" id="{8929E7F0-7B2D-484A-BB8B-CA83CA00521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83" name="Chevron 24">
              <a:extLst>
                <a:ext uri="{FF2B5EF4-FFF2-40B4-BE49-F238E27FC236}">
                  <a16:creationId xmlns:a16="http://schemas.microsoft.com/office/drawing/2014/main" id="{2F93D733-8EBB-41D0-B21D-EE49BC9C9487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C77CDEC0-5DB6-42C8-A2C8-E1EBE1B3DD97}"/>
              </a:ext>
            </a:extLst>
          </p:cNvPr>
          <p:cNvSpPr txBox="1"/>
          <p:nvPr/>
        </p:nvSpPr>
        <p:spPr>
          <a:xfrm>
            <a:off x="1973103" y="6528040"/>
            <a:ext cx="8836190" cy="129266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lvl="0" indent="-457200" algn="ctr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وَلَقَدْ هَمَّتْ بِهِ وَهَمَّ بِهَا لَوْلا أَن رَّأَى بُرْهَانَ رَبِّهِ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(یوسف/24)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هم بها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جواب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لولا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 که بر آن مقدم شده به تقدير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 هم بها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IRBad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6485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62" grpId="0"/>
      <p:bldP spid="62" grpId="1"/>
      <p:bldP spid="69" grpId="0"/>
      <p:bldP spid="69" grpId="1"/>
      <p:bldP spid="84" grpId="0"/>
      <p:bldP spid="8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5547602-123B-4B6F-ADC0-9D104C5AB8EB}"/>
              </a:ext>
            </a:extLst>
          </p:cNvPr>
          <p:cNvGrpSpPr/>
          <p:nvPr/>
        </p:nvGrpSpPr>
        <p:grpSpPr>
          <a:xfrm>
            <a:off x="968570" y="2007701"/>
            <a:ext cx="10838109" cy="6344991"/>
            <a:chOff x="968570" y="2007701"/>
            <a:chExt cx="10838109" cy="6344991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CD6E2C2-D0E3-4CB1-AA56-85A205714DEB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5"/>
              <a:chOff x="990582" y="1918665"/>
              <a:chExt cx="10698099" cy="6340715"/>
            </a:xfrm>
          </p:grpSpPr>
          <p:sp>
            <p:nvSpPr>
              <p:cNvPr id="38" name="Freeform 356">
                <a:extLst>
                  <a:ext uri="{FF2B5EF4-FFF2-40B4-BE49-F238E27FC236}">
                    <a16:creationId xmlns:a16="http://schemas.microsoft.com/office/drawing/2014/main" id="{8EAE85BA-7639-4106-B582-01B7E8CFC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357">
                <a:extLst>
                  <a:ext uri="{FF2B5EF4-FFF2-40B4-BE49-F238E27FC236}">
                    <a16:creationId xmlns:a16="http://schemas.microsoft.com/office/drawing/2014/main" id="{42FFEC12-3FDB-49FA-97A4-196CE89F7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502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A16D84C-E508-4848-836C-FB329A734A61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0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حکمت اجمالی: عنایت و اهتمام به لفظ مقدم</a:t>
              </a:r>
              <a:endParaRPr lang="en-US" sz="20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30000"/>
              </a:lnSpc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تبرک: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 </a:t>
            </a:r>
          </a:p>
          <a:p>
            <a:pPr marL="1038225" indent="-404813" algn="r" rtl="1">
              <a:lnSpc>
                <a:spcPct val="13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مانند تقديم اسم الله: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شَهِدَ اللّهُ أَنَّهُ لاَ إِلَهَ إِلاَّ هُوَ وَالْمَلاَئِكَةُ وَأُوْلُواْ الْعِلْمِ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(آل‏عمران/18)،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وَاعْلَمُواْ أَنَّمَا غَنِمْتُم مِّن شَيْءٍ فَأَنَّ لِلّهِ خُمُسَهُ وَلِلرَّسُولِ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(انفال/41)   </a:t>
            </a:r>
          </a:p>
          <a:p>
            <a:pPr algn="r" rtl="1">
              <a:lnSpc>
                <a:spcPct val="130000"/>
              </a:lnSpc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تعظيم:</a:t>
            </a:r>
          </a:p>
          <a:p>
            <a:pPr marL="1038225" indent="-404813" algn="r" rtl="1">
              <a:lnSpc>
                <a:spcPct val="13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وَمَن يُطِعِ اللّهَ وَالرَّسُولَ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(نساء/69)،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اللَّهَ وَمَلَائِكَتَهُ يُصَلُّونَ عَلَى النَّبِيِّ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(احزاب/56)،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وَاللّهُ وَرَسُولُهُ أَحَقُّ أَن يُرْضُوهُ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(توبه/62)</a:t>
            </a:r>
          </a:p>
          <a:p>
            <a:pPr algn="r" rtl="1">
              <a:lnSpc>
                <a:spcPct val="130000"/>
              </a:lnSpc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3)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تاکيد و تشويق و ستايش: </a:t>
            </a:r>
          </a:p>
          <a:p>
            <a:pPr marL="1038225" indent="-404813" algn="r" defTabSz="1038225" rtl="1">
              <a:lnSpc>
                <a:spcPct val="13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مِن بَعْدِ وَصِيَّةٍ يُوصِي بِهَا أَوْ دَيْنٍ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(نساء/11) تقديم وصيت بر دين براي تشويق به آن.</a:t>
            </a:r>
          </a:p>
          <a:p>
            <a:pPr algn="r" rtl="1">
              <a:lnSpc>
                <a:spcPct val="130000"/>
              </a:lnSpc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4)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ترقي از ادني به اعلي: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(بالا رفتن از پائين به بالا)</a:t>
            </a:r>
          </a:p>
          <a:p>
            <a:pPr marL="633413" algn="r" rtl="1">
              <a:lnSpc>
                <a:spcPct val="130000"/>
              </a:lnSpc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أَلَهُمْ أَرْجُلٌ يَمْشُونَ بِهَا أَمْ لَهُمْ أَيْدٍ يَبْطِشُونَ بِهَا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(اعراف/159)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243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389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3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5)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تدلي از اعلي به ادني: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(پائين آمدن از بالا به پائين)</a:t>
            </a:r>
          </a:p>
          <a:p>
            <a:pPr marL="1038225" indent="-404813" algn="r" rtl="1">
              <a:lnSpc>
                <a:spcPct val="130000"/>
              </a:lnSpc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لاتاخذه سنةٌ ولانوم» «لايُغادِرصَغيرةً ولاکَبيرةً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لَّن يَسْتَنكِفَ الْمَسِيحُ أَن يَكُونَ عَبْداً لِّلّهِ وَلاَ الْمَلآئِكَةُ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   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اعلي: سنة، صغيرة، مسیح           ادني: نوم، کبيرة، ملائکه</a:t>
            </a:r>
          </a:p>
          <a:p>
            <a:pPr algn="r" rtl="1">
              <a:lnSpc>
                <a:spcPct val="13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6)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شگفت انگيز بودن و دلالت بيشتر بر قدرت خدا داشتن:</a:t>
            </a:r>
          </a:p>
          <a:p>
            <a:pPr marL="1038225" indent="-404813" algn="r" rtl="1">
              <a:lnSpc>
                <a:spcPct val="130000"/>
              </a:lnSpc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مَّن يَمْشِي عَلَى بَطْنِهِ وَمِنْهُم مَّن يَمْشِي عَلَی رِجْلَيْنِ وَمِنْهُم مَّن يَمْشِي عَلَی أَرْبَعٍ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وَسَخَّرْنَا مَعَ دَاوُودَ الْجِبَالَ يُسَبِّحْنَ وَالطَّيْرَ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چون تسبیح کوه ها شگفت انگيزتر از تسبیح پرندگان است.</a:t>
            </a:r>
          </a:p>
          <a:p>
            <a:pPr algn="r" rtl="1">
              <a:lnSpc>
                <a:spcPct val="13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7)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رعایت فواصل آیات: </a:t>
            </a:r>
          </a:p>
          <a:p>
            <a:pPr marL="1090612" indent="-457200" algn="r" defTabSz="1038225" rtl="1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فَأُلْقِيَ السَّحَرَةُ سُجَّداً قالُوا آمَنَّا بِرَبِّ هارُونَ وَ مُوسى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»‏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(طه،70)</a:t>
            </a:r>
            <a:endParaRPr lang="en-US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defTabSz="1038225" rtl="1">
              <a:lnSpc>
                <a:spcPct val="13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تقدیم رسول بر نبي</a:t>
            </a:r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وکان رسولاً نبياً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اينجا به جهت مراعات فاصله است</a:t>
            </a:r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128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8)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تشريف: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مذکر بر مونث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الْمُسْلِمِينَ وَالْمُسْلِمَاتِ...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(احزاب/35)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حُر بر عبد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الْحُرُّ بِالْحُرِّ وَالْعَبْدُ بِالْعَبْدِ...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(بقره/178)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حي برميت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يُخْرِجُ الْحَيَّ مِنَ الْمَيِّتِ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مَا يَسْتَوِي الْأَحْيَاءُ وَلَا الْأَمْوَاتُ...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(فاطر/22)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اسب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وَالْخَيْلَ وَالْبِغَالَ وَالْحَمِيرَ لِتَرْكَبُوهَا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(نحل/8)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سمع بر بصر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وَعَلَى سَمْعِهِمْ وَعَلَى أَبْصَارِهِمْ...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(بقره/7)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ان السمع والبصر...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(اسراء/36)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نام پيامبر(ص) بر ساير پيامبران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وَإِذْ أَخَذْنَا مِنَ النَّبِيِّينَ مِيثَاقَهُمْ وَمِنكَ وَمِن نُّوحٍ وَإِبْرَاهِيم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رسول بر نبي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من رسول ولا نبي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(حج/52)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مهاجرين بر انصار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وَالسَّابِقُونَ الأَوَّلُونَ مِنَ الْمُهَاجِرِينَ وَالأَنصَارِ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(توبه/100)</a:t>
            </a:r>
          </a:p>
          <a:p>
            <a:pPr marL="1090612" indent="-457200" algn="r" rtl="1">
              <a:lnSpc>
                <a:spcPct val="11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انس بر جن، نبيين بر صديقين، شهداء بر صالحين، اسماعيل بر اسحاق، موسي بر هارون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962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227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8)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تشريف: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جبرئيل بر ميکائيل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من کان عدوا ًلله و ملائکته و رسله و جبريل و ميکال...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90612" indent="-457200" algn="just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عاقل بر غيرعاقل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يُسَبِّحُ لَهُ مَن فِي السَّمَاوَاتِ وَالْأَرْضِ وَالطَّيْرُ صَافَّاتٍ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»،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مَتَاعًا لَّكُمْ و َلِأَنْعَامِكُمْ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انسان مقدم شده زيرا درآيات پيشين از غذاي انسان يادشده (تبصره: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تاکل منه انعامهم و انفسهم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حيوان مقدم شده، چون قبل از اين آيه از زراعت ياد شد: به جهت مناسبت.)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مومنين بر کفار، اصحاب يمين بر اصحاب شمال، سماء بر ارض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تقدیم شمس بر قمر (تبصره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:«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جعل القمرفيهن نوراً و جعل الشمس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دلیل تقدیم قمر: مراعات فاصله)   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غيب بر شهادت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عَالِمَ الْغَيْبِ وَالشَّهَادَة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ِ»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(زمر/46) (تبصره: فانه يعلم السر و اخفي: دلیل: مراعات فاصله)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5132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037492" y="2775214"/>
            <a:ext cx="10515601" cy="5459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9)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مناسبت: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 مقدم با سياق آيه مناسبت بيشتری دارد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633413" indent="-457200" algn="just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وَلَكُمْ فِيهَا جَمَالٌ حِينَ تُرِيحُونَ وَحِينَ تَسْرَحُونَ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(نحل/6) چراکه شتران در بازگشت از چراگاه (تريحون) به دليل فربهي و چاقی، زیباتر از زمان فرستادن به چرا (تسرحون) هستند.</a:t>
            </a:r>
          </a:p>
          <a:p>
            <a:pPr marL="633413" indent="-457200" algn="r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وَالَّذِينَ إِذَا أَنفَقُوا لَمْ يُسْرِفُوا وَلَمْ يَقْتُرُوا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(فرقان/67) چرا که اسراف در انفاق بیشتر است تا درخساست.</a:t>
            </a:r>
          </a:p>
          <a:p>
            <a:pPr marL="633413" indent="-457200" algn="r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يُرِيكُمُ الْبَرْقَ خَوْفًا وَطَمَعًا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زيرا هنگام برق آسمان، اول صاعقه که موجب ترس است ظاهر مي‏شود بعد باران.</a:t>
            </a:r>
          </a:p>
          <a:p>
            <a:pPr marL="633413" indent="-457200" algn="r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وَجَعَلْنَاهَا وَابْنَهَا آيَةً لِّلْعَالَمِينَ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ها بر ابنها مقدم شده چون سياق آيات پيش درباره حضرت مريم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(س)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است.</a:t>
            </a:r>
          </a:p>
          <a:p>
            <a:pPr marL="633413" indent="-457200" algn="r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وَجَعَلْنَا ابْنَ مَرْيَمَ وَأُمَّهُ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(مومنون/50) ابن بر امه مقدم شده چون سياق آيات پيش درمورد عيسي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است.</a:t>
            </a:r>
          </a:p>
          <a:p>
            <a:pPr marL="633413" indent="-457200" algn="r" defTabSz="1319213" rtl="1">
              <a:lnSpc>
                <a:spcPct val="11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وَكُلًّا آتَيْنَا حُكْمًا وَعِلْمًا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(انبیاء/79) با توجه به صدرآيه يعني داوري داود و سليمان، حکمت بر علم مقدم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496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037492" y="2775214"/>
            <a:ext cx="1051560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9)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مناسبت: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 مقدم با سياق آيه مناسبت بيشتری دارد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738188" indent="-457200" algn="just" rtl="1">
              <a:lnSpc>
                <a:spcPct val="12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مناسبت لفظي: لفظي که معناي مقدم دارد اول آمده و لفظي که معناي مؤخر دارد در ادامه بيايد.</a:t>
            </a:r>
          </a:p>
          <a:p>
            <a:pPr marL="738188" indent="-457200" algn="just" rtl="1">
              <a:lnSpc>
                <a:spcPct val="12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هُوَ الْأَوَّلُ وَالْآخِرُ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وَلَقَدْ عَلِمْنَا الْمُسْتَقْدِمِينَ مِنكُمْ وَلَقَدْ عَلِمْنَا الْمُسْتَأْخِرِينَ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لِمَن شَاءَ مِنكُمْ أَن يَتَقَدَّمَ أَوْ يَتَأَخَّر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َ»</a:t>
            </a:r>
          </a:p>
          <a:p>
            <a:pPr marL="738188" indent="-457200" algn="just" rtl="1">
              <a:lnSpc>
                <a:spcPct val="12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بِمَا قَدَّمَ وَأَخَّرَ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ثُلَّةٌ مِّنَ الْأَوَّلِينَ وَثُلَّةٌ مِّنَ الْآخِرِينَ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لِلَّهِ الْأَمْرُ مِن قَبْلُ وَمِن بَعْدُ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لَهُ الْحَمْدُ فِي الْأُولَى وَالْآخِرَةِ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738188" indent="-457200" algn="just" rtl="1">
              <a:lnSpc>
                <a:spcPct val="12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فَلِلَّهِ الْآخِرَةُ وَالْأُولَى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و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جَمَعْنَاكُمْ وَالْأَوَّلِينَ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جهت مراعات فاصله (اخرة) بر (اولي) و نيز(کم) مقدم شده.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7934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310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10)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سبق: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سبق زماني: تقديم ليل بر نهار, ظلمت بر نور, آدم بر نوح, نوح بر ابراهيم , ابراهيم بر موسي, موسي بر عيسي, داوود بر سليمان, عاد بر ثمود, ملائکه بر بشر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اللَّهُ يَصْطَفِي مِنَ الْمَلَائِكَةِ رُسُلًا وَمِنَ النَّاسِ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(حج/75)</a:t>
            </a: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ازواج بر ذريه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 لِّأَزْوَاجِكَ وَبَنَاتِكَ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(احزاب/59) سنة بر نوم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لاَ تَأْخُذُهُ سِنَةٌ وَلاَ نَوْمٌ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(بقره/255)</a:t>
            </a: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سبق به اعتبار نزول: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صحف ابراهيم و موسي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وَأَنزَلَ التَّوْرَاةَ وَالإِنجِيل مِن قَبْلُ هُدًى لِّلنَّاسِ وَأَنزَلَ الْفُرْقَانَ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سبق به اعتبار وجوب و تکليف: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وارکَعوا واسجُدوا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(حج/78)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فاغْسِلُواْ وُجُوهَكُمْ وَأَيْدِيَكُمْ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(مائده/6)</a:t>
            </a: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الصَّفَا وَالْمَرْوَةَ مِن شَعَآئِر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(بقره/158)</a:t>
            </a:r>
          </a:p>
          <a:p>
            <a:pPr marL="809625" indent="-457200" algn="r" defTabSz="1090613" rtl="1">
              <a:lnSpc>
                <a:spcPct val="11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سبق ذاتي: تقديم مثني بر ثلاث، ثلاث بر رباع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مَثْنَى وَثُلاَثَ وَرُبَاعَ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(نساء/3)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مَا يَكُونُ مِن نَّجْوَى ثَلَاثَةٍ إِلَّا هُوَ رَابِعُهُمْ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(مجادله/7)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أَن تَقُومُوا لِلَّهِ مَثْنَى وَفُرَادَى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مثني بر فرادي به جهت تشويق به قيام دست جمعي.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57223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136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3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11)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سببیت: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738188" indent="-457200" algn="r" defTabSz="1038225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عزيز بر حکيم: عزت خداوند سبب حکمت اوست و نیز تقدیم علیم بر حکیم</a:t>
            </a:r>
          </a:p>
          <a:p>
            <a:pPr marL="738188" indent="-457200" algn="r" defTabSz="1038225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عبادت بر استعانت: زيرا عبادت سبب به دست آوردن کمک الهي است.</a:t>
            </a:r>
          </a:p>
          <a:p>
            <a:pPr marL="738188" indent="-457200" algn="r" defTabSz="1038225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توبه بر طهارت: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اللّهَ يُحِبُّ التَّوَّابِينَ وَيُحِبُّ الْمُتَطَهِّرِين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َ»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(بقره/222) زيرا توبه سبب طهارت روح است.</a:t>
            </a:r>
          </a:p>
          <a:p>
            <a:pPr marL="738188" indent="-457200" algn="r" defTabSz="1038225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افاک بر اثيم: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لِّكُلِّ أَفَّاكٍ أَثِيمٍ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(جاثیه/7) زيرا افک و تهمت سبب گناه است.</a:t>
            </a:r>
          </a:p>
          <a:p>
            <a:pPr marL="738188" indent="-457200" algn="r" defTabSz="1038225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غض بصر بر حفظ فرج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 لِّلْمُؤْمِنِينَ يَغُضُّوا مِنْ أَبْصَارِهِمْ وَيَحْفَظُوا فُرُوجَهُمْ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زيرا ديدن انگيزه گناه فرج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3101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5299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12)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کثرت: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کافر بر مؤمن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فَمِنكُمْ كَافِرٌ وَمِنكُم مُّؤْمِنٌ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(تغابن/2) به جهت کثرت کفار.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تقديم ظالم بر مقتصد و بر سابق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فمنهم ظالم لنفسه و منهم مقتصد و منهم سابق بالخيرات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(فاطر،32)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کثرت مردان در سرقت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تقدیم السارق بر السارقه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و کثرت زنان در زنا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تقدیم الزانية برالزاني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تقدیم رحمت بر عذاب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ان رحمتی غلبت غضبي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 مِنْ أَزْوَاجِكُمْ وَأَوْلَادِكُمْ عَدُوًّا لَّكُمْ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(تغابن/14) کثرت وجود دشمن در همسر نسبت به فرزند.</a:t>
            </a: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إِنَّمَا أَمْوَالُكُمْ وَأَوْلَادُكُمْ فِتْنَةٌ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(تغابن/15) به جهت اينکه مال بيشتر موجب آزمايش است تا فرزند.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396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حکت‏های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تقدیم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تأخیر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CD6E2C2-D0E3-4CB1-AA56-85A205714DEB}"/>
              </a:ext>
            </a:extLst>
          </p:cNvPr>
          <p:cNvGrpSpPr/>
          <p:nvPr/>
        </p:nvGrpSpPr>
        <p:grpSpPr>
          <a:xfrm>
            <a:off x="968570" y="2011977"/>
            <a:ext cx="10698099" cy="6340715"/>
            <a:chOff x="990582" y="1918665"/>
            <a:chExt cx="10698099" cy="6340715"/>
          </a:xfrm>
        </p:grpSpPr>
        <p:sp>
          <p:nvSpPr>
            <p:cNvPr id="38" name="Freeform 356">
              <a:extLst>
                <a:ext uri="{FF2B5EF4-FFF2-40B4-BE49-F238E27FC236}">
                  <a16:creationId xmlns:a16="http://schemas.microsoft.com/office/drawing/2014/main" id="{8EAE85BA-7639-4106-B582-01B7E8CFC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97" y="1918665"/>
              <a:ext cx="190502" cy="120651"/>
            </a:xfrm>
            <a:custGeom>
              <a:avLst/>
              <a:gdLst>
                <a:gd name="T0" fmla="*/ 42 w 120"/>
                <a:gd name="T1" fmla="*/ 0 h 76"/>
                <a:gd name="T2" fmla="*/ 120 w 120"/>
                <a:gd name="T3" fmla="*/ 76 h 76"/>
                <a:gd name="T4" fmla="*/ 0 w 120"/>
                <a:gd name="T5" fmla="*/ 76 h 76"/>
                <a:gd name="T6" fmla="*/ 42 w 120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76">
                  <a:moveTo>
                    <a:pt x="42" y="0"/>
                  </a:moveTo>
                  <a:lnTo>
                    <a:pt x="120" y="76"/>
                  </a:lnTo>
                  <a:lnTo>
                    <a:pt x="0" y="76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E11"/>
            </a:solidFill>
            <a:ln w="0">
              <a:solidFill>
                <a:srgbClr val="000E1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57">
              <a:extLst>
                <a:ext uri="{FF2B5EF4-FFF2-40B4-BE49-F238E27FC236}">
                  <a16:creationId xmlns:a16="http://schemas.microsoft.com/office/drawing/2014/main" id="{42FFEC12-3FDB-49FA-97A4-196CE89F7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582" y="2040878"/>
              <a:ext cx="10698099" cy="6218502"/>
            </a:xfrm>
            <a:prstGeom prst="rect">
              <a:avLst/>
            </a:pr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en-US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8A7F981-B943-4A7A-AF1E-4F861606026E}"/>
              </a:ext>
            </a:extLst>
          </p:cNvPr>
          <p:cNvSpPr txBox="1"/>
          <p:nvPr/>
        </p:nvSpPr>
        <p:spPr>
          <a:xfrm>
            <a:off x="1124186" y="2775214"/>
            <a:ext cx="10428907" cy="475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30000"/>
              </a:lnSpc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نکته: گاهي لفظي در يک جا مقدم و در جايي دیگر مؤخر است. دلائل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دلیل اهمیت یک لفظ و اعتنا به شأن آن است: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يَومَ تَبَيَضَ وُجوهٌ وَ تَسَوَدَ وُجوهٌ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عمران/106) تبيض وجوه در اين آيه مقدم و در آيه بعد مؤخر شده تا اهميت شأن این گروه را بيان کند.</a:t>
            </a:r>
          </a:p>
          <a:p>
            <a:pPr marL="1090612" indent="-457200" algn="r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يا به قصد تفنن و تنوع در فصاحت: </a:t>
            </a:r>
          </a:p>
          <a:p>
            <a:pPr marL="1090612" indent="-457200" algn="r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وَادْخُلُواْ الْبَابَ سُجَّداً وَقُولُواْ حِطَّةٌ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(بقره/58)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وَقُولُواْ حِطَّةٌ وَادْخُلُواْ الْبَابَ سُجَّدًا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(اعراف/161)</a:t>
            </a:r>
          </a:p>
          <a:p>
            <a:pPr marL="1090612" indent="-457200" algn="r" rtl="1">
              <a:lnSpc>
                <a:spcPct val="130000"/>
              </a:lnSpc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إِنَّا أَنزَلْنَا التَّوْرَاةَ فِيهَا هُدًى وَنُورٌ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قُلْ مَنْ أَنزَلَ الْكِتَابَ الَّذِي جَاء بِهِ مُوسَى نُورًا وَهُدًى لِّلنَّاسِ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(انعام/91)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4421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45790</TotalTime>
  <Words>2022</Words>
  <Application>Microsoft Office PowerPoint</Application>
  <PresentationFormat>Custom</PresentationFormat>
  <Paragraphs>108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1720</cp:revision>
  <dcterms:created xsi:type="dcterms:W3CDTF">2016-10-22T10:55:29Z</dcterms:created>
  <dcterms:modified xsi:type="dcterms:W3CDTF">2022-03-01T11:25:42Z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