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588" r:id="rId2"/>
    <p:sldId id="632" r:id="rId3"/>
    <p:sldId id="642" r:id="rId4"/>
    <p:sldId id="682" r:id="rId5"/>
    <p:sldId id="696" r:id="rId6"/>
    <p:sldId id="697" r:id="rId7"/>
    <p:sldId id="698" r:id="rId8"/>
    <p:sldId id="699" r:id="rId9"/>
    <p:sldId id="700" r:id="rId10"/>
    <p:sldId id="701" r:id="rId11"/>
    <p:sldId id="702" r:id="rId12"/>
    <p:sldId id="703" r:id="rId13"/>
    <p:sldId id="704" r:id="rId14"/>
    <p:sldId id="705" r:id="rId15"/>
    <p:sldId id="706" r:id="rId16"/>
    <p:sldId id="309" r:id="rId17"/>
  </p:sldIdLst>
  <p:sldSz cx="12738100" cy="8763000"/>
  <p:notesSz cx="6858000" cy="9144000"/>
  <p:custDataLst>
    <p:tags r:id="rId19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82"/>
            <p14:sldId id="696"/>
            <p14:sldId id="697"/>
            <p14:sldId id="698"/>
            <p14:sldId id="699"/>
            <p14:sldId id="700"/>
            <p14:sldId id="701"/>
            <p14:sldId id="702"/>
            <p14:sldId id="703"/>
            <p14:sldId id="704"/>
            <p14:sldId id="705"/>
            <p14:sldId id="706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90" autoAdjust="0"/>
    <p:restoredTop sz="95326" autoAdjust="0"/>
  </p:normalViewPr>
  <p:slideViewPr>
    <p:cSldViewPr snapToGrid="0">
      <p:cViewPr>
        <p:scale>
          <a:sx n="84" d="100"/>
          <a:sy n="84" d="100"/>
        </p:scale>
        <p:origin x="-360" y="-147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1443/08/02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1443/08/02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چهارم</a:t>
            </a:r>
          </a:p>
          <a:p>
            <a:pPr>
              <a:spcAft>
                <a:spcPts val="2400"/>
              </a:spcAft>
              <a:defRPr/>
            </a:pPr>
            <a:r>
              <a:rPr lang="fa-IR" sz="6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عام و خاص در قرآن کریم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صیغه‏های عام در قرآن کریم را تشخیص دهد</a:t>
            </a:r>
          </a:p>
          <a:p>
            <a:pPr marL="352425" lvl="1" indent="-352425" algn="r" defTabSz="1103581" rtl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مصادیق عامی که مقصود از آن خاص است را توضیح دهد</a:t>
            </a:r>
          </a:p>
          <a:p>
            <a:pPr marL="352425" lvl="1" indent="-352425" algn="r" defTabSz="1103581" rtl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انواع مخصص متصل و منفصل را به درستی از یکدیگر تمییز دهد.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AC82F9-E969-45DB-A72F-CC58A000AC5B}"/>
              </a:ext>
            </a:extLst>
          </p:cNvPr>
          <p:cNvGrpSpPr/>
          <p:nvPr/>
        </p:nvGrpSpPr>
        <p:grpSpPr>
          <a:xfrm>
            <a:off x="788778" y="2073012"/>
            <a:ext cx="11276541" cy="1531834"/>
            <a:chOff x="1517341" y="7007661"/>
            <a:chExt cx="11276541" cy="7524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7E2D7B-F71D-4A8D-AE58-B2699BFB5772}"/>
                </a:ext>
              </a:extLst>
            </p:cNvPr>
            <p:cNvSpPr/>
            <p:nvPr/>
          </p:nvSpPr>
          <p:spPr>
            <a:xfrm>
              <a:off x="2138148" y="7015612"/>
              <a:ext cx="10073169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51" name="Chevron 23">
              <a:extLst>
                <a:ext uri="{FF2B5EF4-FFF2-40B4-BE49-F238E27FC236}">
                  <a16:creationId xmlns:a16="http://schemas.microsoft.com/office/drawing/2014/main" id="{1521645A-10C7-4BB9-9709-1007B66A2E10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4">
              <a:extLst>
                <a:ext uri="{FF2B5EF4-FFF2-40B4-BE49-F238E27FC236}">
                  <a16:creationId xmlns:a16="http://schemas.microsoft.com/office/drawing/2014/main" id="{1A11E61A-C7FC-4C95-A428-76458AC81D3E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3" name="Chevron 23">
              <a:extLst>
                <a:ext uri="{FF2B5EF4-FFF2-40B4-BE49-F238E27FC236}">
                  <a16:creationId xmlns:a16="http://schemas.microsoft.com/office/drawing/2014/main" id="{4381EC0B-8D69-4153-BEC7-4C7A14EB4B2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4" name="Chevron 24">
              <a:extLst>
                <a:ext uri="{FF2B5EF4-FFF2-40B4-BE49-F238E27FC236}">
                  <a16:creationId xmlns:a16="http://schemas.microsoft.com/office/drawing/2014/main" id="{6169F569-4BF5-41E3-920D-BA7560E4FB0C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CDC5965-3C67-4A94-9770-397BC5C85312}"/>
              </a:ext>
            </a:extLst>
          </p:cNvPr>
          <p:cNvSpPr txBox="1"/>
          <p:nvPr/>
        </p:nvSpPr>
        <p:spPr>
          <a:xfrm>
            <a:off x="2031102" y="2142833"/>
            <a:ext cx="8689287" cy="1242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lnSpc>
                <a:spcPct val="150000"/>
              </a:lnSpc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تعریف عام:</a:t>
            </a:r>
          </a:p>
          <a:p>
            <a:pPr lvl="0" algn="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لفظی است که بدون هیچ حصری همه افرادی را که برای آن‏ها صلاحیت دارد شامل می‏شود.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3766164"/>
            <a:ext cx="10838109" cy="4568944"/>
            <a:chOff x="968570" y="2007701"/>
            <a:chExt cx="10838109" cy="4568944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4564668"/>
              <a:chOff x="990582" y="1918665"/>
              <a:chExt cx="10698099" cy="4564668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4442455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صیغه‏های عام: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4533677"/>
            <a:ext cx="10428907" cy="3486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کل: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الف) به صورت مبتدا: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كلُ مَنْ عَلَيهَا فَان‏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ب) به صورت تابع تاکیدی: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فَسَجَدَ الْمَلَائكَةُ كُلُّهُمْ أَجْمَعُون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‏»</a:t>
            </a: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موصولات: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الذی، التی و...</a:t>
            </a:r>
            <a:endParaRPr lang="fa-IR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الَّذِى قَالَ لِوَالِدَيْهِ أُفٍّ لَّكُمَا...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(احقاف/17)</a:t>
            </a: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الَّذِينَ ءَامَنُواْ وَ عَمِلُواْ الصَّالِحَاتِ أُوْلَئكَ أَصْحَابُ الْجَنَّةِ...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(بقره/82)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593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صیغه‏های عام: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234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«ای»، «من» و«ما» خواه شرطیه یا استفهامیه یا موصوله باشند: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أَيًّا مَّا تَدْعُواْ فَلَهُ الْأَسْمَاءُ الحسنی‏...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(اسراء/110)</a:t>
            </a: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إِنَّكُمْ وَ مَا تَعْبُدُونَ مِن دُونِ اللَّهِ حَصَبُ جَهَنَّم‏...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جمع مضاف:</a:t>
            </a:r>
            <a:endParaRPr lang="fa-IR" sz="26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يُوصِيكم‏ اللَّهُ فىِ أَوْلَادِكُم‏...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(نساء/11)</a:t>
            </a: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جمع معرفه به «ال»:</a:t>
            </a: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قَدْ أَفْلَحَ الْمُؤْمِنُون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(مومنون/1)</a:t>
            </a: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اسم جنس مضاف:</a:t>
            </a:r>
          </a:p>
          <a:p>
            <a:pPr marL="633412"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فَلْيَحْذَرِ الَّذِينَ يخَالِفُونَ عَنْ أَمْرِه‏...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(نور/63)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61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صیغه‏های عام: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234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اسم جنس معرفه با «ال»: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وَ أَحَلَّ اللَّهُ الْبَيْعَ وَ حَرَّمَ الرِّبَوا...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(بقره/275)</a:t>
            </a: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 الْانسَنَ لَفِى خُسْر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(عصر/2)</a:t>
            </a: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نکره در سیاق نفی:</a:t>
            </a:r>
            <a:endParaRPr lang="fa-IR" sz="26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إِن مِّن شىْءٍ إِلَّا عِندَنَا خَزَائنُه‏...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(حجر/21)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 </a:t>
            </a: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ذَلِكَ الْكِتَبُ لَا رَيْبَ  فِيه‏...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(بقره/2)</a:t>
            </a: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...فَلَا رَفَثَ وَ لَا فُسُوقَ وَ لَا جِدَالَ فىِ الْحَج‏...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(بقره/197)</a:t>
            </a: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نکره در سیاق نهی:</a:t>
            </a: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فَلَا تَقُل لهُّمَا أُفٍّ...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(اسراء/23)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646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3918312"/>
            <a:chOff x="968570" y="2007701"/>
            <a:chExt cx="10838109" cy="391831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3914036"/>
              <a:chOff x="990582" y="1918665"/>
              <a:chExt cx="10698099" cy="3914036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9"/>
                <a:ext cx="10698099" cy="3791822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صیغه‏های عام: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نکره در سیاق امتنان: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وَ أَنزَلْنَا مِنَ السَّمَاءِ مَاءً طَهُورًا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(فرقان/48)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نکره در سیاق شرط:</a:t>
            </a:r>
            <a:endParaRPr lang="fa-IR" sz="26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إِنْ أَحَدٌ مِّنَ الْمُشْرِكِينَ اسْتَجَارَكَ فَأَجِرْهُ حَتىَ‏ يَسْمَعَ كلاَمَ الله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(توبه/6)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7001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مصادیقی از عام تخصیص خورده: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يَأَيُّهَا النَّاسُ اتَّقُواْ رَبَّكُمْ...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(حج/1):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کودک و مجنون از حکم این آیه استثنا شده‏اند.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 الْانسَنَ لَفِى خُسْر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(عصر/2)</a:t>
            </a:r>
          </a:p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حُرِّمَتْ عَلَيْكُمُ الْمَيْتَة...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(مائده/3):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المیته: در حدیث مرده ملخ و ماهی مستثنا شده‏اند.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کم: در این آیه با آیه‏ی زیر استثنا شده است. 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...فَمَنِ اضْطُرَّ فىِ مخْمَصَةٍ غَيرَ مُتَجَانِفٍ لّاِثْم‏...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...وَ حَرَّمَ الرِّبَوا...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(بقره/275):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در حدیث، ربای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«عرایا»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مستثنا شده است.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همچنین تنها آیه‏ای از احکام فقهی که تخصیص نخورده است آیه‏ی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حُرِّمَتْ عَلَيْكُمْ أُمَّهَاتُكُمْ وَ بَنَاتُكُمْ وَ أَخَوَاتُكُمْ...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(نساء/23)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5890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عامی که مقصود از آن خاص است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الَّذِينَ قَالَ لَهُمُ النَّاسُ إِنَّ النَّاسَ قَدْ جَمَعُواْ لَكُمْ فَاخْشَوْهُمْ فَزَادَهُمْ إِيمَنًا وقَالُواْ حَسْبُنَا اللَّهُ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عمران، 173)</a:t>
            </a:r>
          </a:p>
          <a:p>
            <a:pPr marL="1090612" indent="-457200" algn="r" rtl="1">
              <a:spcAft>
                <a:spcPts val="1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الناس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نعیم بن مسعود.</a:t>
            </a:r>
          </a:p>
          <a:p>
            <a:pPr algn="r" rtl="1">
              <a:spcAft>
                <a:spcPts val="1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أَمْ يحَسُدُونَ النَّاسَ عَلىَ‏ مَا ءَاتَئهُمُ اللَّهُ مِن فَضْلِه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(نساء/54)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spcAft>
                <a:spcPts val="1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الناس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پیامبر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Zar75 Symbols" panose="00000400000000000000" pitchFamily="2" charset="-78"/>
              </a:rPr>
              <a:t>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است.</a:t>
            </a:r>
          </a:p>
          <a:p>
            <a:pPr algn="r" rtl="1">
              <a:spcAft>
                <a:spcPts val="1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ثُمَّ أَفِيضُواْ مِنْ حَيْثُ أَفَاضَ النَّاس‏...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(بقره/199)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  <a:sym typeface="Wingdings" panose="05000000000000000000" pitchFamily="2" charset="2"/>
            </a:endParaRPr>
          </a:p>
          <a:p>
            <a:pPr marL="1090612" indent="-457200" algn="r" rtl="1">
              <a:spcAft>
                <a:spcPts val="1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الناس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حضرت ابراهیم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Zar75 Symbols" panose="00000400000000000000" pitchFamily="2" charset="-78"/>
              </a:rPr>
              <a:t>7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است.</a:t>
            </a:r>
          </a:p>
          <a:p>
            <a:pPr algn="r" rtl="1">
              <a:spcAft>
                <a:spcPts val="1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فَنَادَتْهُ الْمَلَائكَةُ وَ هُوَ قَائمٌ يُصَلىِّ فىِ الْمِحْرَاب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(آل‏عمران/39)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  <a:p>
            <a:pPr marL="1090612" indent="-457200" algn="r" rtl="1">
              <a:spcAft>
                <a:spcPts val="1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مقصود از الملائکه جبرئیل است.</a:t>
            </a:r>
          </a:p>
          <a:p>
            <a:pPr marL="1090612" indent="-457200" algn="r" rtl="1">
              <a:spcAft>
                <a:spcPts val="1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انواع مخصص: متصل ـ منفصل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3512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مخصص متصل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457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استثناء:</a:t>
            </a:r>
          </a:p>
          <a:p>
            <a:pPr marL="1090612" indent="-457200" algn="r" rtl="1">
              <a:spcAft>
                <a:spcPts val="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الْمُحْصَنَاتُ مِنَ النِّسَاءِ إِلَّا مَا مَلَكَتْ أَيْمَانُكُم‏...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(نساء/24)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...كلُّ شىْءٍ هَالِكٌ إِلَّا وَجْهَهُ...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algn="r" rtl="1">
              <a:spcAft>
                <a:spcPts val="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وصف:</a:t>
            </a:r>
          </a:p>
          <a:p>
            <a:pPr marL="1090612" indent="-457200" algn="r" rtl="1">
              <a:spcAft>
                <a:spcPts val="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رَبَائبُكُمُ الَّلاتىِ فىِ حُجُورِكُم مِّن نِّسَائكُمُ الَّتىِ دَخَلْتُم بِهِن‏...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(نساء/23)</a:t>
            </a:r>
          </a:p>
          <a:p>
            <a:pPr algn="r" rtl="1">
              <a:spcAft>
                <a:spcPts val="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شرط: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  <a:sym typeface="Wingdings" panose="05000000000000000000" pitchFamily="2" charset="2"/>
            </a:endParaRPr>
          </a:p>
          <a:p>
            <a:pPr marL="1090612" indent="-457200" algn="r" rtl="1">
              <a:spcAft>
                <a:spcPts val="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الَّذِينَ يَبْتَغُونَ الْكِتَابَ مِمَّا مَلَكَتْ أَيْمَانُكُمْ فَكاَتِبُوهُمْ إِنْ عَلِمْتُمْ فِيهِمْ خَيرْا...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(نور/33)</a:t>
            </a:r>
          </a:p>
          <a:p>
            <a:pPr marL="1090612" indent="-457200" algn="r" rtl="1">
              <a:spcAft>
                <a:spcPts val="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كُتِبَ عَلَيْكُمْ إِذَا حَضَرَ أَحَدَكُمُ الْمَوْتُ إِن تَرَكَ خَيرْا الْوَصِيَّةُ لِلْوَالِدَيْن‏...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(بقره/180)</a:t>
            </a:r>
          </a:p>
          <a:p>
            <a:pPr algn="r" rtl="1">
              <a:spcAft>
                <a:spcPts val="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غایت: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  <a:p>
            <a:pPr marL="1090612" indent="-457200" algn="r" rtl="1">
              <a:spcAft>
                <a:spcPts val="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قَاتِلُواْ الَّذِينَ لَا يُؤْمِنُونَ بِاللَّهِ وَ لَا بِالْيَوْمِ الاَخِرِ . . . حَتىَ‏ يُعْطُواْ الْجِزْيَةَ عَن يَدٍ وَ هُمْ صَاغِرُون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‏»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(توبه/29)</a:t>
            </a:r>
          </a:p>
          <a:p>
            <a:pPr marL="1090612" indent="-457200" algn="r" rtl="1">
              <a:spcAft>
                <a:spcPts val="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لَا تَقْرَبُوهُنَّ حَتىَ‏ يَطْهُرْن‏...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(بقره/222)</a:t>
            </a:r>
          </a:p>
          <a:p>
            <a:pPr algn="r" rtl="1">
              <a:spcAft>
                <a:spcPts val="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بدل بعض از کل: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  <a:p>
            <a:pPr marL="1090612" indent="-457200" algn="r" rtl="1">
              <a:spcAft>
                <a:spcPts val="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لِلَّهِ عَلىَ النَّاسِ حِجُّ الْبَيْتِ مَنِ اسْتَطَاعَ إِلَيْهِ سَبِيلًا...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(آل عمران/97)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0872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مخصص منفصل از قرآن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51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آیه عام: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الْمُطَلَّقَاتُ يَترَبَّصْنَ بِأَنفُسِهِنَّ ثَلَاثَةَ قُرُوء...</a:t>
            </a:r>
            <a:r>
              <a:rPr lang="fa-IR" sz="2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(بقره/228)</a:t>
            </a:r>
          </a:p>
          <a:p>
            <a:pPr algn="r" rtl="1">
              <a:spcAft>
                <a:spcPts val="800"/>
              </a:spcAft>
            </a:pPr>
            <a:r>
              <a:rPr lang="fa-IR" sz="2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مخصص: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</a:t>
            </a:r>
            <a:r>
              <a:rPr lang="fa-I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ْ إِذَا نَكَحْتُمُ الْمُؤْمِنَاتِ ثُمَّ طَلَّقْتُمُوهُنَّ مِن قَبْلِ أَن تَمَسُّوهُنَّ فَمَا لَكُمْ عَلَيْهِنَّ  مِنْ عِدَّة...</a:t>
            </a:r>
            <a:r>
              <a:rPr lang="fa-I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(احزاب/49)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</a:t>
            </a:r>
            <a:r>
              <a:rPr lang="fa-I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أُوْلاَتُ الْأَحْمَالِ أَجَلُهُنَّ أَن يَضَعْنَ حَمْلَهُنَّ...</a:t>
            </a:r>
            <a:r>
              <a:rPr lang="fa-I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(طلاق/4)</a:t>
            </a:r>
            <a:endParaRPr 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«حُرِّمَتْ عَلَيْكُمُ الْمَيْتَةُ وَ الدَّم‏...» </a:t>
            </a:r>
            <a:r>
              <a:rPr lang="fa-IR" sz="2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(مائده/3</a:t>
            </a:r>
            <a:r>
              <a:rPr lang="fa-IR" sz="26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)</a:t>
            </a:r>
            <a:endParaRPr lang="fa-IR" sz="26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أُحِلَّ لَكُمْ صَيْدُ الْبَحْرِ وَ طَعَامُهُ مَتَاعًا لَّكُمْ وَ لِلسَّيَّارَةِ...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(مائده/96)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أَوْ دَمًا مَّسْفُوحًا...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(انعام/145)</a:t>
            </a:r>
          </a:p>
          <a:p>
            <a:pPr marL="280988" indent="-280988" algn="r" rtl="1">
              <a:spcAft>
                <a:spcPts val="800"/>
              </a:spcAft>
              <a:buFont typeface="Wingdings" panose="05000000000000000000" pitchFamily="2" charset="2"/>
              <a:buChar char="×"/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ءَاتَيْتُمْ إِحْدَئهُنَّ قِنطَارًا فَلَا تَأْخُذُواْ مِنْهُ شَيْئا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(نساء/20)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مخصص: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فَلَا جُنَاحَ عَلَيهِمَا فِيمَا افْتَدَتْ بِه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‏»</a:t>
            </a:r>
          </a:p>
          <a:p>
            <a:pPr marL="280988" indent="-280988" algn="r" rtl="1">
              <a:spcAft>
                <a:spcPts val="800"/>
              </a:spcAft>
              <a:buFont typeface="Wingdings" panose="05000000000000000000" pitchFamily="2" charset="2"/>
              <a:buChar char="×"/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الزَّانِيَةُ وَ الزَّانىِ فَاجْلِدُواْ كلَّ وَاحِدٍ مِّنهْمَا مِاْئَةَ جَلْدَة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مخصص: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فَعَلَيهِنَّ نِصْفُ مَا عَلىَ الْمُحْصَنَاتِ مِنَ الْعَذَاب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</a:p>
          <a:p>
            <a:pPr marL="280988" indent="-280988" algn="r" rtl="1">
              <a:spcAft>
                <a:spcPts val="800"/>
              </a:spcAft>
              <a:buFont typeface="Wingdings" panose="05000000000000000000" pitchFamily="2" charset="2"/>
              <a:buChar char="×"/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فَانكِحُواْ مَا طَابَ لَكُم مِّنَ النِّسَاءِ...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(نساء/3)  مخصص: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حُرِّمَتْ عَلَيْكُمْ أُمَّهَاتُكُمْ وَ بَنَاتُكُمْ وَ أَخَوَاتُكُم‏...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3026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مخصص منفصل از حدیث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376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احل الله البیع و حرم الربا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براساس سنت، بیعِ عرایا مستثنا شده.</a:t>
            </a:r>
          </a:p>
          <a:p>
            <a:pPr algn="r" rtl="1">
              <a:lnSpc>
                <a:spcPct val="12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يُوصِيكمُ اللَّهُ فىِ أَوْلَادِكُمْ...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(نساء/11و12) بر اساس سنت قاتل از مقتول و مرتد ارث نمی‏برند.</a:t>
            </a:r>
          </a:p>
          <a:p>
            <a:pPr algn="r" rtl="1">
              <a:lnSpc>
                <a:spcPct val="12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حُرِّمَتْ عَلَيْكُمُ الْمَيْتَة...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(مائده/3) بر اساس سنت ملخ مرده حلال است.</a:t>
            </a:r>
          </a:p>
          <a:p>
            <a:pPr algn="r" rtl="1">
              <a:lnSpc>
                <a:spcPct val="12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الْمُطَلَّقَاتُ يَترَبَّصْنَ بِأَنفُسِهِنَّ ثَلَاثَةَ قُرُوء...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(بقره/228)  عده‏ی کنیز در سنت تخصیص خورده.</a:t>
            </a:r>
          </a:p>
          <a:p>
            <a:pPr algn="r" rtl="1">
              <a:lnSpc>
                <a:spcPct val="12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...وَ أَنزَلْنَا مِنَ السَّمَاءِ مَاءً طَهُورًا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(فرقان/48) در سنت آب مضاف از حکم پاک کنندگی استثنا شده.</a:t>
            </a:r>
          </a:p>
          <a:p>
            <a:pPr marL="914400" indent="-914400" algn="r" rtl="1">
              <a:lnSpc>
                <a:spcPct val="12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6)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السَّارِقُ وَ السَّارِقَةُ فَاقْطَعُواْ أَيْدِيَهُمَا...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(مائده/38) براساس سنت دست کسانی که کمتر از ربع دینار دزدیده باشند قطع نمی‏شود.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5069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تخصیص عموم حدیث به وسیله قرآن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رسول خدا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Zar75 Symbols" panose="00000400000000000000" pitchFamily="2" charset="-78"/>
              </a:rPr>
              <a:t>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Zar75 Symbols" panose="00000400000000000000" pitchFamily="2" charset="-78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می‏فرماید: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امرت ان اقاتل الناس حتی یقولوا لااله الا الله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مخصص: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حَتىَ‏ يُعْطُواْ الْجِزْيَة...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</a:p>
          <a:p>
            <a:pPr marL="352425" indent="-352425" algn="just" rtl="1"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رسول خدا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Zar75 Symbols" panose="00000400000000000000" pitchFamily="2" charset="-78"/>
              </a:rPr>
              <a:t>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Zar75 Symbols" panose="00000400000000000000" pitchFamily="2" charset="-78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نماز خواندن در برخی اوقات را نهی کردند. (نهی عام) مخصص: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حَافِظُواْ عَلىَ الصَّلَوَاتِ وَ الصَّلَاوةِ الْوُسْطَى‏ وَ قُومُواْ لِلَّهِ قَانِتِين‏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عدم شمول نهی بر نمازهای واجب.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404813" indent="-404813" algn="just" rtl="1"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رسول خدا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Zar75 Symbols" panose="00000400000000000000" pitchFamily="2" charset="-78"/>
              </a:rPr>
              <a:t>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ما اُبین من حی فهو میت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(هر چه از بدن انسان زنده جدا شود، مرده محسوب می‏شود) مخصص: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مِنْ أَصْوَافِهَا وَ أَوْبَارِهَا وَ أَشْعَارِهَا أَثَاثًا وَ مَتَاعًا إِلىَ‏ حِينٍ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(نحل/80)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352425" indent="-352425" algn="just" rtl="1"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رسول خدا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Zar75 Symbols" panose="00000400000000000000" pitchFamily="2" charset="-78"/>
              </a:rPr>
              <a:t>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لا تحل الصدقه الغنی و لا لذی مرة سوی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(زکات برای فرد غنی و برای فرد سالمی که توان کار کردن دارد حلال نمی‏باشد.) مخصص: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الْعَامِلِينَ عَلَيهْا وَ الْمُؤَلَّفَةِ قُلُوبهُم‏...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(توبه/60)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352425" indent="-352425" algn="just" rtl="1"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رسول خدا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Zar75 Symbols" panose="00000400000000000000" pitchFamily="2" charset="-78"/>
              </a:rPr>
              <a:t>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اذا التقی المسلمان بالسیف فالقاتل و المقتول فی النار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هنگامی که دو مسلمان با شمشیر با یکدیگر زد و خورد می‏کنند، قاتل و مقتول هردو وارد آتش می‏شوند. مخصص: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إِن طَائفَتَانِ مِنَ الْمُؤْمِنِينَ اقْتَتَلُواْ فَأَصْلِحواْ بَيْنهَمَا فَإِن بَغَتْ إِحْدَئهُمَا عَلىَ الْأُخْرَى‏  فَقَاتِلُواْ الَّتىِ تَبْغِى‏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8444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عام در سیاق مدح و ذم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233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عامی که در سیاق مدح و ذم معارض ندارد:</a:t>
            </a:r>
          </a:p>
          <a:p>
            <a:pPr marL="862013" indent="-457200" algn="r" rtl="1">
              <a:lnSpc>
                <a:spcPct val="110000"/>
              </a:lnSpc>
              <a:spcAft>
                <a:spcPts val="2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 الْأَبْرَارَ لَفِى نَعِيمٍ وَ إِنَّ الْفُجَّارَ لَفِى جَحِيم‏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(انفطار/13و14)</a:t>
            </a:r>
          </a:p>
          <a:p>
            <a:pPr marL="457200" indent="-457200" algn="r" rtl="1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عامی که در سیاق مدح است و معارض دارد:</a:t>
            </a:r>
          </a:p>
          <a:p>
            <a:pPr marL="914400" indent="-509588" algn="just" rtl="1">
              <a:lnSpc>
                <a:spcPct val="110000"/>
              </a:lnSpc>
              <a:spcAft>
                <a:spcPts val="2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الَّذِينَ هُمْ لِفُرُوجِهِمْ حَافِظُونَ إلَّا عَلىَ أَزْوَاجِهِمْ أَوْ مَا مَلَكَتْ أَيْمَانهُمْ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(مومنون/5 و6) این آیه شامل دوکنیز خواهر هم می شود و در مقام مدح مومنان است و عام دیگری با آن معارض است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أَن تَجْمَعُواْ بَينَ الْأُخْتَين‏...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(نساء/23)</a:t>
            </a:r>
          </a:p>
          <a:p>
            <a:pPr marL="457200" indent="-457200" algn="r" rtl="1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عامی که در سیاق ذم است و معارض دارد:</a:t>
            </a:r>
          </a:p>
          <a:p>
            <a:pPr marL="914400" indent="-509588" algn="just" rtl="1">
              <a:lnSpc>
                <a:spcPct val="110000"/>
              </a:lnSpc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«... وَ الَّذِينَ يَكْنزُونَ الذَّهَبَ وَ الْفِضَّةَ وَ لَا يُنفِقُونهَا فىِ سَبِيلِ اللَّهِ فَبَشِّرْهُم بِعَذَابٍ أَلِيم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(توبه/34) با حدیثی از رسول خدا 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Zar75 Symbols" panose="00000400000000000000" pitchFamily="2" charset="-78"/>
                <a:sym typeface="Wingdings" panose="05000000000000000000" pitchFamily="2" charset="2"/>
              </a:rPr>
              <a:t>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معارض است: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لیس فی الحلی زکاة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4330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عام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خاص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چند نکته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221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لفظ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من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آیا شامل زنان هم می‏شود؟</a:t>
            </a:r>
          </a:p>
          <a:p>
            <a:pPr marL="457200" algn="r" rtl="1">
              <a:lnSpc>
                <a:spcPct val="120000"/>
              </a:lnSpc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حنفی‏ها: شامل نمی‏شود.</a:t>
            </a:r>
          </a:p>
          <a:p>
            <a:pPr marL="457200" algn="r" rtl="1">
              <a:lnSpc>
                <a:spcPct val="120000"/>
              </a:lnSpc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شامل می شود (نظر صحیح) دلایل: </a:t>
            </a:r>
          </a:p>
          <a:p>
            <a:pPr marL="862013" algn="r" rtl="1">
              <a:lnSpc>
                <a:spcPct val="120000"/>
              </a:lnSpc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1-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مَن يَعْمَلْ مِنَ الصَّالِحَاتِ مِن ذَكَرٍ أَوْ أُنثىَ‏...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(نساء/124)</a:t>
            </a:r>
          </a:p>
          <a:p>
            <a:pPr marL="862013" algn="r" rtl="1">
              <a:lnSpc>
                <a:spcPct val="12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2-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مَن يَقْنُتْ مِنكُنَّ لله‏...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(احزاب/31)</a:t>
            </a:r>
          </a:p>
          <a:p>
            <a:pPr marL="457200" indent="-457200" algn="r" rtl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آیا خطاب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یا ایها الذین آمنوا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شامل اهل کتاب هم می‏شود؟ </a:t>
            </a:r>
          </a:p>
          <a:p>
            <a:pPr marL="509588" algn="r" rtl="1">
              <a:lnSpc>
                <a:spcPct val="120000"/>
              </a:lnSpc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شامل نمی‏شود چون آن ها مکلف به فروع دین نیستند.</a:t>
            </a:r>
          </a:p>
          <a:p>
            <a:pPr marL="509588" algn="r" rtl="1">
              <a:lnSpc>
                <a:spcPct val="120000"/>
              </a:lnSpc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ابن سمعانی: شامل می‏شود و این خطاب تشریفی است و اختصاص به مومنان ندارد.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103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47511</TotalTime>
  <Words>1648</Words>
  <Application>Microsoft Office PowerPoint</Application>
  <PresentationFormat>Custom</PresentationFormat>
  <Paragraphs>131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B Mitra</vt:lpstr>
      <vt:lpstr>B Titr</vt:lpstr>
      <vt:lpstr>B Zar75 Symbols</vt:lpstr>
      <vt:lpstr>Calibri</vt:lpstr>
      <vt:lpstr>IRBadr</vt:lpstr>
      <vt:lpstr>IRMitra</vt:lpstr>
      <vt:lpstr>IRTitr</vt:lpstr>
      <vt:lpstr>M Mitra</vt:lpstr>
      <vt:lpstr>Times New Roman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Daniyal</cp:lastModifiedBy>
  <cp:revision>1737</cp:revision>
  <dcterms:created xsi:type="dcterms:W3CDTF">2016-10-22T10:55:29Z</dcterms:created>
  <dcterms:modified xsi:type="dcterms:W3CDTF">2022-03-05T07:55:22Z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