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588" r:id="rId2"/>
    <p:sldId id="632" r:id="rId3"/>
    <p:sldId id="642" r:id="rId4"/>
    <p:sldId id="682" r:id="rId5"/>
    <p:sldId id="696" r:id="rId6"/>
    <p:sldId id="697" r:id="rId7"/>
    <p:sldId id="698" r:id="rId8"/>
    <p:sldId id="699" r:id="rId9"/>
    <p:sldId id="700" r:id="rId10"/>
    <p:sldId id="701" r:id="rId11"/>
    <p:sldId id="309" r:id="rId12"/>
  </p:sldIdLst>
  <p:sldSz cx="12738100" cy="8763000"/>
  <p:notesSz cx="6858000" cy="9144000"/>
  <p:custDataLst>
    <p:tags r:id="rId14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82"/>
            <p14:sldId id="696"/>
            <p14:sldId id="697"/>
            <p14:sldId id="698"/>
            <p14:sldId id="699"/>
            <p14:sldId id="700"/>
            <p14:sldId id="701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8" d="100"/>
          <a:sy n="58" d="100"/>
        </p:scale>
        <p:origin x="354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1443/08/04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پنجم</a:t>
            </a:r>
          </a:p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مجمل و مبین در قرآن کریم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3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5" dur="3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0" dur="2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566988" algn="r">
              <a:spcAft>
                <a:spcPts val="3000"/>
              </a:spcAft>
              <a:tabLst>
                <a:tab pos="2462213" algn="l"/>
              </a:tabLs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اسباب و عوامل اجمال را به درستی توضیح دهد</a:t>
            </a: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مبین را از یکدیگر تشخیص دهد</a:t>
            </a: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آیاتی که اجمالشان مورد اختلاف است را توضیح دهد.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مجمل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مبین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88778" y="2073012"/>
            <a:ext cx="11276541" cy="1531834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8" y="7015612"/>
              <a:ext cx="10073169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2031102" y="2142833"/>
            <a:ext cx="8689287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 مجمل:</a:t>
            </a:r>
          </a:p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لفظي است که دلالت آن بر معنايش روشن و واضح نباشد.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3766164"/>
            <a:ext cx="10838109" cy="4568944"/>
            <a:chOff x="968570" y="2007701"/>
            <a:chExt cx="10838109" cy="4568944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4564668"/>
              <a:chOff x="990582" y="1918665"/>
              <a:chExt cx="10698099" cy="4564668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4442455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اسباب و عوامل اجمال: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4533677"/>
            <a:ext cx="10428907" cy="3686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اشتراک در لفظ: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وَاللَّيْلِ إِذَا عَسْعَسَ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(تکویر/17) عسعس: 1- روي آوردن 2-پشت کردن و رفتن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وَالْمُطَلَّقَاتُ يَتَرَبَّصْنَ بِأَنفُسِهِنَّ ثَلاَثَةَ قُرُوءٍ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(بقره/228) قروء: 1-طهر و پاکي 2- حيض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أَوْ يَعْفُوَ الَّذِي بِيَدِهِ عُقْدَةُ النِّكَاحِ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(بقره/237) الذي بيده عقدة النکاح: 1-همسر 2- ولي زن</a:t>
            </a:r>
          </a:p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2) حذف:</a:t>
            </a:r>
            <a:endParaRPr lang="fa-IR" sz="26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وَتَرْغَبُونَ أَن تَنكِحُوهُنَّ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حذف حرف اضافه از فعل ترغبون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(رغب فی یا رغب عن)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اگر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(في)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باشد معنای آن: ميل به ازدواج با آنان داريد. اگر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(عن)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باشد معنای آن: نسبت به ازدواج با آنان بي ميل هستید.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93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مجمل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مبین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اسباب و عوامل اجمال: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131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3)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اختلاف مرجع ضمير: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إِلَيْهِ يَصْعَدُ الْكَلِمُ الطَّيِّبُ وَالْعَمَلُ الصَّالِحُ يَرْفَعُهُ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يرفعه مشتمل بر دو ضمير مرفوعي و منصوبي است.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4) احتمال عطف یا استيناف واو:</a:t>
            </a:r>
            <a:endParaRPr lang="fa-IR" sz="26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وَمَا يَعْلَمُ تَأْوِيلَهُ إِلاَّ اللّهُ وَالرَّاسِخُونَ فِي الْعِلْمِ يَقُولُونَ آمَنَّا بِهِ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 7)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5) غرابت در لفظ: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وَإِذَا طَلَّقْتُمُ النِّسَاء فَبَلَغْنَ أَجَلَهُنَّ فَلاَ تَعْضُلُوهُنَّ أَن يَنكِحْنَ أَزْوَاجَهُنَّ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(بقره/232) مشخص نبودن معناي فلا تعضلوهن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6) عدم کثرت استعمال:</a:t>
            </a:r>
          </a:p>
          <a:p>
            <a:pPr marL="633412"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يلقون السمع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گوش مي‏دهند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ثاني عطفه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متکبر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فَأَصْبَحَ يُقَلِّبُ كَفَّيْهِ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نادم و پشيمان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مجمل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مبین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اسباب و عوامل اجمال: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3966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7)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تقديم و تأخير: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وَلَوْلَا كَلِمَةٌ سَبَقَتْ مِن رَّبِّكَ لَكَانَ لِزَامًا وَأَجَلٌ مُسَمًّى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(طه/129) اصل آن: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(و لولا کلمة و اجل مسمي لکان لزاما)،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يَسئلونَکَ کاَنَکَ حَفِيٌ عَنها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(اعراف/178) اصل آن: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(يسئلونک عنها کأنک حفي).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8) قلب منقول:</a:t>
            </a:r>
            <a:endParaRPr lang="fa-IR" sz="260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طور سنين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مقلوب (دگرگون شده) سينا است و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سلام علي آل ياسين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مقلوب الياس است.</a:t>
            </a:r>
          </a:p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9) تکراري که در ظاهر اتصال کلام را قطع مي‏کند:</a:t>
            </a:r>
          </a:p>
          <a:p>
            <a:pPr marL="1090612" indent="-457200" algn="r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لِلَّذِينَ اسْتُضْعِفُواْ لِمَنْ آمَنَ مِنْهُمْ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(اعراف/75) که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(لمن آمن منهم 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بدل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(للذين استضعفوا)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7071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مجمل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مبین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88778" y="2073012"/>
            <a:ext cx="11276541" cy="1191818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8" y="7015612"/>
              <a:ext cx="10073169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2031102" y="1966983"/>
            <a:ext cx="8689287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50000"/>
              </a:lnSpc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 تبیین:</a:t>
            </a:r>
          </a:p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عبارت از بر طرف کردن اجمال از لفظ يا عبارت مجمل (مبهم) است.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3326551"/>
            <a:ext cx="10838109" cy="5008557"/>
            <a:chOff x="968570" y="2007701"/>
            <a:chExt cx="10838109" cy="5008557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5004281"/>
              <a:chOff x="990582" y="1918665"/>
              <a:chExt cx="10698099" cy="5004281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4882068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مبین: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4094064"/>
            <a:ext cx="10428907" cy="420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مبین دو نوع است: (متصل ـ منفصل)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مبین متصل: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وَكُلُواْ وَاشْرَبُواْ حَتَّى يَتَبَيَّنَ لَكُمُ الْخَيْطُ الأَبْيَضُ مِنَ الْخَيْطِ الأَسْوَدِ مِنَ الْفَجْرِ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(بقره/187)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مبين منفصل: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آنست که در آيه يا سوره ديگر و جداي از لفظ مجمل آمده باشد.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الطلاق مرتان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اجمال وجود دارد که آيه بعد يعني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فَإِن طَلَّقَهَا فَلاَ تَحِلُّ لَهُ مِن بَعْدُ حَتَّىَ تَنكِحَ زَوْجًا غَيْرَهُ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(بقره/230) اجمال آن را بر طرف می‏کند.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آيه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وُجُوهٌ يَوْمَئِذٍ نَّاضِرَةٌ إِلَى رَبِّهَا نَاظِرَةٌ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(قیامه/22) در کيفيت ديدن خداوند اجمال وجود دارد که آيه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لاتدرکه الابصار و هو يدرک الأبصار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آن را تبيين مي‏کند.</a:t>
            </a:r>
          </a:p>
          <a:p>
            <a:pPr marL="457200" indent="-457200" algn="just" rtl="1"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أُحِلَّتْ لَكُم بَهِيمَةُ الأَنْعَامِ إِلاَّ مَا يُتْلَى عَلَيْكُمْ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(مائده/1) 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ما يتلي عليکم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اجمال وجود دارد که با آيه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حُرِمَت عَلَيکُم المِيتة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تبيين مي‏شود.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3821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مجمل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مبین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مبین: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520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مالِکِ يَومِ الدينِ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حدود مالکيت خدا مجمل است که درآيات 17-19 انفطار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وَمَا أَدْرَاكَ مَا يَوْمُ الدِّينِ ثُمَّ مَا أَدْرَاكَ مَا يَوْمُ الدِّينِ يَوْمَ لَا تَمْلِكُ نَفْسٌ لِّنَفْسٍ شَيْئًا وَالْأَمْرُ يَوْمَئِذٍ لِلَّهِ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همه امر را از آن خدا مي‏داند.</a:t>
            </a:r>
          </a:p>
          <a:p>
            <a:pPr marL="457200" indent="-457200" algn="just" rtl="1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فَتَلَقَّى آدَمُ مِن رَّبِّهِ كَلِمَاتٍ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(بقره/37) منظور از (کلمات) مبهم است که با آيه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قَالاَ رَبَّنَا ظَلَمْنَا أَنفُسَنَا وَإِن لَّمْ تَغْفِرْ لَنَا وَتَرْحَمْنَا لَنَكُونَنَّ مِنَ الْخَاسِرِينَ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(اعراف/23) تبيين مي‏شود.</a:t>
            </a:r>
          </a:p>
          <a:p>
            <a:pPr marL="457200" indent="-457200" algn="just" rtl="1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وَإِذَا بُشِّرَ أَحَدُهُم بِمَا ضَرَبَ لِلرَّحْمَانِ مَثَلًا...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(زخرف/17) در عبارت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بما ضرب للرحمان مثلاً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اجمال وجود دارد که با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اذا بشر احدهم بالانثي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تبيين مي‏شود.</a:t>
            </a:r>
          </a:p>
          <a:p>
            <a:pPr marL="457200" indent="-457200" algn="just" rtl="1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وَأَوْفُواْ بِعَهْدِي أُوفِ بِعَهْدِكُمْ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(بقره/40) در دو واژه (عهدي) و (عهدکم) اجمال هست که (عهدي) بوسیل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لَئِنْ أَقَمْتُمُ الصّلوةَ وَآتَيْتُمُ الزَّكَوةَ وَآمَنتُم بِرُسُلِي وَعَزَّرْتُمُوهُمْ وَأَقْرَضْتُمُ اللّهَ قَرْضًا حَسَنًا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(مائده/12) و (عهدکم) در آیه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لَّأُكَفِّرَنَّ عَنكُمْ سَيِّئَاتِكُمْ وَلأُدْخِلَنَّكُمْ جَنَّاتٍ تَجْرِي مِن تَحْتِهَا الأَنْهَارُ...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تبيين شده‏اند.</a:t>
            </a:r>
          </a:p>
          <a:p>
            <a:pPr marL="457200" indent="-457200" algn="just" rtl="1">
              <a:lnSpc>
                <a:spcPct val="114000"/>
              </a:lnSpc>
              <a:spcAft>
                <a:spcPts val="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صراط الذينَ انعَمتَ عَلَيهِم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(فاتحه/7) اجمال هست که 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أُوْلَئِكَ الَّذِينَ أَنْعَمَ اللَّهُ عَلَيْهِم مِّنَ النَّبِيِّينَ...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تبيين شده که مراد پيامبران مذکور بودند.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8963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مجمل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مبین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مبين منفصل از سنت: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4347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200000"/>
              </a:lnSpc>
              <a:spcAft>
                <a:spcPts val="30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مثل اجمال 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اقيمواالصلاة و آتوا الزکاة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</a:p>
          <a:p>
            <a:pPr marL="457200" indent="-457200" algn="just" rtl="1">
              <a:lnSpc>
                <a:spcPct val="200000"/>
              </a:lnSpc>
              <a:spcAft>
                <a:spcPts val="30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لله علي الناس حج البيت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457200" indent="-457200" algn="just" rtl="1">
              <a:lnSpc>
                <a:spcPct val="200000"/>
              </a:lnSpc>
              <a:spcAft>
                <a:spcPts val="30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کيفيت نماز و حج مجمل است و در سنت به آنها پاسخ داده شده است.</a:t>
            </a:r>
          </a:p>
          <a:p>
            <a:pPr marL="457200" indent="-457200" algn="just" rtl="1">
              <a:lnSpc>
                <a:spcPct val="200000"/>
              </a:lnSpc>
              <a:spcAft>
                <a:spcPts val="30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آیات مربوط به ازدواج، زکات، روزه و . . 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0080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مجمل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مبین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آیات مورد اختلاف: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3413" indent="-633413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آيه سرقت: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السارق والسارقة فاقطعوا ايديهما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 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هم بر دست تا مچ، هم آرنج و هم تا شانه اطلاق مي‏شود و 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فاقطعوا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هم به معناي جدا کردن و هم مجروح کردن است، اما اجمال آنها با سنت پيامبرکه دست دزد را از مچ جدا مي‏کردند، تبيين شده است.</a:t>
            </a:r>
          </a:p>
          <a:p>
            <a:pPr marL="633413" indent="-633413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وَامْسَحُواْ بِرُؤُوسِكُمْ...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(مائده/6): مسح تمام سر يا بخشي از سر: که اجمال با سنت پيامبر تبيين شده.</a:t>
            </a:r>
          </a:p>
          <a:p>
            <a:pPr marL="633413" indent="-633413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حُرِّمَتْ عَلَيْكُمْ أُمَّهَاتُكُم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ْ»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(نساء/23): مجمل است چون نبايد حرام بودن را به ذات نسبت داد بلکه متعلق به عمل است.</a:t>
            </a:r>
          </a:p>
          <a:p>
            <a:pPr marL="633413" indent="-633413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وَأَحَلَّ اللّهُ الْبَيْعَ وَحَرَّمَ الرِّبَا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(بقره/275):</a:t>
            </a:r>
          </a:p>
          <a:p>
            <a:pPr marL="404813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الف) اجمال دارد، زيرا ربا به معناي زيادي است و هر بيعي مشتمل بر زيادي است.</a:t>
            </a:r>
          </a:p>
          <a:p>
            <a:pPr marL="404813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ب) اجمال ندارد، بيع منقول شرعي است و تا وقتي تخصيص نخورده، بر عموم هر نوع بيعي حمل مي‏شود.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5016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47566</TotalTime>
  <Words>1109</Words>
  <Application>Microsoft Office PowerPoint</Application>
  <PresentationFormat>Custom</PresentationFormat>
  <Paragraphs>69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B Mitra</vt:lpstr>
      <vt:lpstr>B Titr</vt:lpstr>
      <vt:lpstr>Calibri</vt:lpstr>
      <vt:lpstr>IRBadr</vt:lpstr>
      <vt:lpstr>IRMitra</vt:lpstr>
      <vt:lpstr>IRTitr</vt:lpstr>
      <vt:lpstr>M Mitra</vt:lpstr>
      <vt:lpstr>Times New Roman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Daniyal</cp:lastModifiedBy>
  <cp:revision>1747</cp:revision>
  <dcterms:created xsi:type="dcterms:W3CDTF">2016-10-22T10:55:29Z</dcterms:created>
  <dcterms:modified xsi:type="dcterms:W3CDTF">2022-03-07T10:34:35Z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