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88" r:id="rId2"/>
    <p:sldId id="632" r:id="rId3"/>
    <p:sldId id="642" r:id="rId4"/>
    <p:sldId id="682" r:id="rId5"/>
    <p:sldId id="696" r:id="rId6"/>
    <p:sldId id="697" r:id="rId7"/>
    <p:sldId id="698" r:id="rId8"/>
    <p:sldId id="699" r:id="rId9"/>
    <p:sldId id="700" r:id="rId10"/>
    <p:sldId id="701" r:id="rId11"/>
    <p:sldId id="309" r:id="rId12"/>
  </p:sldIdLst>
  <p:sldSz cx="12738100" cy="8763000"/>
  <p:notesSz cx="6858000" cy="9144000"/>
  <p:custDataLst>
    <p:tags r:id="rId14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82"/>
            <p14:sldId id="696"/>
            <p14:sldId id="697"/>
            <p14:sldId id="698"/>
            <p14:sldId id="699"/>
            <p14:sldId id="700"/>
            <p14:sldId id="701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8" d="100"/>
          <a:sy n="58" d="100"/>
        </p:scale>
        <p:origin x="354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1443/08/04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1443/08/04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ششم</a:t>
            </a:r>
          </a:p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مطلق و مقید در قرآن کریم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3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5" dur="3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9" dur="2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0" dur="2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566988" algn="r">
              <a:spcAft>
                <a:spcPts val="3000"/>
              </a:spcAft>
              <a:tabLst>
                <a:tab pos="2462213" algn="l"/>
              </a:tabLs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واژه‏های مطلق و مقید را با دقت توضیح دهد</a:t>
            </a: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قاعده حمل صحیح مطلق بر مقید را تشخیص دهد</a:t>
            </a:r>
          </a:p>
          <a:p>
            <a:pPr marL="352425" lvl="1" indent="-352425" algn="r" defTabSz="1103581" rtl="1">
              <a:lnSpc>
                <a:spcPct val="120000"/>
              </a:lnSpc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مصادیق مطلق و مقید در آیات قرآن کریم را تمییز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 tmFilter="0, 0; .2, .5; .8, .5; 1, 0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8" dur="250" autoRev="1" fill="hold"/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CAAC82F9-E969-45DB-A72F-CC58A000AC5B}"/>
              </a:ext>
            </a:extLst>
          </p:cNvPr>
          <p:cNvGrpSpPr/>
          <p:nvPr/>
        </p:nvGrpSpPr>
        <p:grpSpPr>
          <a:xfrm>
            <a:off x="788778" y="2073012"/>
            <a:ext cx="11276541" cy="2308488"/>
            <a:chOff x="1517341" y="7007661"/>
            <a:chExt cx="11276541" cy="752400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4E7E2D7B-F71D-4A8D-AE58-B2699BFB5772}"/>
                </a:ext>
              </a:extLst>
            </p:cNvPr>
            <p:cNvSpPr/>
            <p:nvPr/>
          </p:nvSpPr>
          <p:spPr>
            <a:xfrm>
              <a:off x="2138148" y="7015612"/>
              <a:ext cx="10073169" cy="728904"/>
            </a:xfrm>
            <a:custGeom>
              <a:avLst/>
              <a:gdLst>
                <a:gd name="connsiteX0" fmla="*/ 0 w 9203313"/>
                <a:gd name="connsiteY0" fmla="*/ 0 h 728904"/>
                <a:gd name="connsiteX1" fmla="*/ 9203313 w 9203313"/>
                <a:gd name="connsiteY1" fmla="*/ 0 h 728904"/>
                <a:gd name="connsiteX2" fmla="*/ 9203313 w 9203313"/>
                <a:gd name="connsiteY2" fmla="*/ 728904 h 728904"/>
                <a:gd name="connsiteX3" fmla="*/ 7866 w 9203313"/>
                <a:gd name="connsiteY3" fmla="*/ 728904 h 728904"/>
                <a:gd name="connsiteX4" fmla="*/ 381447 w 9203313"/>
                <a:gd name="connsiteY4" fmla="*/ 368249 h 7289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203313" h="728904">
                  <a:moveTo>
                    <a:pt x="0" y="0"/>
                  </a:moveTo>
                  <a:lnTo>
                    <a:pt x="9203313" y="0"/>
                  </a:lnTo>
                  <a:lnTo>
                    <a:pt x="9203313" y="728904"/>
                  </a:lnTo>
                  <a:lnTo>
                    <a:pt x="7866" y="728904"/>
                  </a:lnTo>
                  <a:lnTo>
                    <a:pt x="381447" y="368249"/>
                  </a:lnTo>
                  <a:close/>
                </a:path>
              </a:pathLst>
            </a:custGeom>
            <a:solidFill>
              <a:srgbClr val="FFBE04"/>
            </a:solidFill>
            <a:ln w="12700" cap="flat" cmpd="sng" algn="ctr">
              <a:solidFill>
                <a:srgbClr val="FFBE04"/>
              </a:solidFill>
              <a:prstDash val="solid"/>
              <a:miter lim="800000"/>
            </a:ln>
            <a:effectLst/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anchor="ctr"/>
            <a:lstStyle/>
            <a:p>
              <a:pPr indent="352425" algn="r" defTabSz="914400" rtl="1"/>
              <a:endPara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  <p:sp>
          <p:nvSpPr>
            <p:cNvPr id="51" name="Chevron 23">
              <a:extLst>
                <a:ext uri="{FF2B5EF4-FFF2-40B4-BE49-F238E27FC236}">
                  <a16:creationId xmlns:a16="http://schemas.microsoft.com/office/drawing/2014/main" id="{1521645A-10C7-4BB9-9709-1007B66A2E10}"/>
                </a:ext>
              </a:extLst>
            </p:cNvPr>
            <p:cNvSpPr/>
            <p:nvPr/>
          </p:nvSpPr>
          <p:spPr>
            <a:xfrm flipH="1">
              <a:off x="1144895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2" name="Chevron 24">
              <a:extLst>
                <a:ext uri="{FF2B5EF4-FFF2-40B4-BE49-F238E27FC236}">
                  <a16:creationId xmlns:a16="http://schemas.microsoft.com/office/drawing/2014/main" id="{1A11E61A-C7FC-4C95-A428-76458AC81D3E}"/>
                </a:ext>
              </a:extLst>
            </p:cNvPr>
            <p:cNvSpPr/>
            <p:nvPr/>
          </p:nvSpPr>
          <p:spPr>
            <a:xfrm flipH="1">
              <a:off x="11723272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3" name="Chevron 23">
              <a:extLst>
                <a:ext uri="{FF2B5EF4-FFF2-40B4-BE49-F238E27FC236}">
                  <a16:creationId xmlns:a16="http://schemas.microsoft.com/office/drawing/2014/main" id="{4381EC0B-8D69-4153-BEC7-4C7A14EB4B24}"/>
                </a:ext>
              </a:extLst>
            </p:cNvPr>
            <p:cNvSpPr/>
            <p:nvPr/>
          </p:nvSpPr>
          <p:spPr>
            <a:xfrm>
              <a:off x="1774236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393728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  <p:sp>
          <p:nvSpPr>
            <p:cNvPr id="54" name="Chevron 24">
              <a:extLst>
                <a:ext uri="{FF2B5EF4-FFF2-40B4-BE49-F238E27FC236}">
                  <a16:creationId xmlns:a16="http://schemas.microsoft.com/office/drawing/2014/main" id="{6169F569-4BF5-41E3-920D-BA7560E4FB0C}"/>
                </a:ext>
              </a:extLst>
            </p:cNvPr>
            <p:cNvSpPr/>
            <p:nvPr/>
          </p:nvSpPr>
          <p:spPr>
            <a:xfrm>
              <a:off x="1517341" y="7007661"/>
              <a:ext cx="1070610" cy="752400"/>
            </a:xfrm>
            <a:prstGeom prst="chevron">
              <a:avLst>
                <a:gd name="adj" fmla="val 51792"/>
              </a:avLst>
            </a:prstGeom>
            <a:solidFill>
              <a:srgbClr val="F5F7B3"/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 rtl="1"/>
              <a:endParaRPr lang="fa-IR" sz="2000" b="1" dirty="0">
                <a:solidFill>
                  <a:schemeClr val="bg1"/>
                </a:solidFill>
                <a:latin typeface="IRMitra" pitchFamily="2" charset="-78"/>
                <a:cs typeface="IRMitra" pitchFamily="2" charset="-78"/>
              </a:endParaRP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FCDC5965-3C67-4A94-9770-397BC5C85312}"/>
              </a:ext>
            </a:extLst>
          </p:cNvPr>
          <p:cNvSpPr txBox="1"/>
          <p:nvPr/>
        </p:nvSpPr>
        <p:spPr>
          <a:xfrm>
            <a:off x="1789048" y="2142833"/>
            <a:ext cx="9135321" cy="21328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lvl="0" algn="r" rtl="1">
              <a:lnSpc>
                <a:spcPct val="130000"/>
              </a:lnSpc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مطلق:</a:t>
            </a:r>
          </a:p>
          <a:p>
            <a:pPr lvl="0" algn="ctr" rtl="1">
              <a:lnSpc>
                <a:spcPct val="130000"/>
              </a:lnSpc>
            </a:pPr>
            <a:r>
              <a:rPr lang="fa-IR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مطلق به معنای آزاد است و به لفظی گفته می‏شود که آزاد از هر قیدی است. </a:t>
            </a:r>
            <a:r>
              <a:rPr lang="fa-IR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«الدال علی الماهیۀ بلا قید»</a:t>
            </a:r>
            <a:r>
              <a:rPr lang="fa-IR" sz="2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.</a:t>
            </a:r>
          </a:p>
          <a:p>
            <a:pPr lvl="0" algn="r" rtl="1">
              <a:lnSpc>
                <a:spcPct val="130000"/>
              </a:lnSpc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    تعریف مقید:</a:t>
            </a:r>
          </a:p>
          <a:p>
            <a:pPr lvl="0" algn="ctr" rtl="1">
              <a:lnSpc>
                <a:spcPct val="130000"/>
              </a:lnSpc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لفظی است که مطلق را محدود می‏کند.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4610222"/>
            <a:ext cx="10838109" cy="3707300"/>
            <a:chOff x="968570" y="2007701"/>
            <a:chExt cx="10838109" cy="3707300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3703024"/>
              <a:chOff x="990582" y="1918665"/>
              <a:chExt cx="10698099" cy="3703024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3580811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قاعده و معیار در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5377735"/>
            <a:ext cx="10428907" cy="290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1)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در صورت وجود یک مقید: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809625" indent="-457200" algn="r" defTabSz="1495425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الف) اگر ریشه هر دو حکم یکی بود، مطلق را بر مقید حمل می‏کنیم و مقید را ملاک عمل قرار می‏دهیم.</a:t>
            </a:r>
          </a:p>
          <a:p>
            <a:pPr marL="809625" indent="-457200" algn="r" defTabSz="1495425" rtl="1">
              <a:lnSpc>
                <a:spcPct val="120000"/>
              </a:lnSpc>
              <a:spcAft>
                <a:spcPts val="8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ب) اگر ریشه دو حکم متفاوت بود مطلق بر اطلاق خود باقی می‏ماند و ملاک عمل قرار می‏گیرد.</a:t>
            </a:r>
          </a:p>
          <a:p>
            <a:pPr algn="r" defTabSz="1495425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2)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در صورت وجود دو مقید که با هم اختلاف دارند: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352425" algn="r" defTabSz="1495425" rtl="1">
              <a:lnSpc>
                <a:spcPct val="120000"/>
              </a:lnSpc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</a:rPr>
              <a:t>حکم مطلق را بر هیچ یک از دو حکم مقید حمل نمی‏کنیم.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930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8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0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نمونه‏هایی از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47974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قید عدالت در شهادت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5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آیات مطلق:</a:t>
            </a:r>
          </a:p>
          <a:p>
            <a:pPr marL="2233613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أَشْهِدُواْ إِذَا تَبَايَعْتُم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(بقره/282)</a:t>
            </a:r>
          </a:p>
          <a:p>
            <a:pPr marL="2233613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فَإِذَا دَفَعْتُمْ إِلَيهْمْ أَمْوَالَهُمْ فَأَشهْدُواْ عَلَيهْم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(نساء/6)</a:t>
            </a:r>
          </a:p>
          <a:p>
            <a:pPr marL="633412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مقید:</a:t>
            </a:r>
          </a:p>
          <a:p>
            <a:pPr marL="2233613" algn="r" rtl="1">
              <a:lnSpc>
                <a:spcPct val="15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أَشهْدُواْ ذَوَىْ عَدْلٍ مِّنكم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(طلاق/2)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نمونه‏هایی از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3583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4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قید عمل به وصیت میت و پرداخت دیون او در ارث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4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آیات مطلق:</a:t>
            </a:r>
          </a:p>
          <a:p>
            <a:pPr algn="r" rtl="1">
              <a:lnSpc>
                <a:spcPct val="14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إِنِ امْرُؤٌاْ هَلَكَ لَيْسَ لَهُ وَلَدٌ وَ لَهُ أُخْتٌ فَلَهَا نِصْفُ مَا تَرَكَ  وَ هُوَ يَرِثُهَا إِن لَّمْ يَكُن لهَّا وَلَد...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(نساء176)</a:t>
            </a:r>
          </a:p>
          <a:p>
            <a:pPr algn="r" rtl="1">
              <a:lnSpc>
                <a:spcPct val="14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لِّلرِّجَالِ نَصِيبٌ مِّمَّا تَرَكَ الْوَالِدَانِ وَ الْأَقْرَبُونَ وَ لِلنِّسَاءِ نَصِيبٌ مِّمَّا تَرَكَ الْوَالِدَانِ وَ الْأَقْرَبُونَ مِمَّا قَلَّ مِنْهُ  أَوْ كَثر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3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(نساء/7)</a:t>
            </a:r>
          </a:p>
          <a:p>
            <a:pPr marL="633412" algn="r" rtl="1">
              <a:lnSpc>
                <a:spcPct val="14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مقید:</a:t>
            </a:r>
          </a:p>
          <a:p>
            <a:pPr marL="2690813" indent="-457200" algn="r" rtl="1">
              <a:lnSpc>
                <a:spcPct val="140000"/>
              </a:lnSpc>
              <a:spcAft>
                <a:spcPts val="1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 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مِن بَعْدِ وَصِيَّةٍ  تُوصُونَ بِهَا بِهَا أَوْ دَيْن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(نساء/11)</a:t>
            </a:r>
          </a:p>
          <a:p>
            <a:pPr marL="123825" algn="ctr" rtl="1">
              <a:lnSpc>
                <a:spcPct val="14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میراث بردن از میت مشروط است به مقدم بودن عمل به وصیت میت و پرداخت دیون او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582798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نمونه‏هایی از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قید مومن بودن برده برای کفاره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5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آیات مطلق:</a:t>
            </a:r>
          </a:p>
          <a:p>
            <a:pPr marL="1547813"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فَكَفَّرَتُهُ إِطْعَامُ عَشرَةِ مَسَاكِينَ مِنْ أَوْسَطِ مَا تُطْعِمُونَ أَهْلِيكُمْ أَوْ كِسْوَتُهُمْ أَوْ تحَرِيرُ رَقَبَةٍ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(مائده/89)</a:t>
            </a:r>
          </a:p>
          <a:p>
            <a:pPr marL="1547813"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الَّذِينَ يُظَاهِرُونَ مِن نِّسَائهِمْ ثمَ يَعُودُونَ لِمَا قَالُواْ فَتَحْرِيرُ رَقَبَةٍ مِّن قَبْلِ أَن يَتَمَاسَّا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(مجادله/3)</a:t>
            </a:r>
          </a:p>
          <a:p>
            <a:pPr marL="633412" algn="r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مقید:</a:t>
            </a:r>
          </a:p>
          <a:p>
            <a:pPr marL="1547813" indent="52388" algn="r" rtl="1">
              <a:lnSpc>
                <a:spcPct val="150000"/>
              </a:lnSpc>
              <a:spcAft>
                <a:spcPts val="24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مَا كاَنَ لِمُؤْمِنٍ أَن يَقْتُلَ مُؤْمِنًا إِلَّا خَطَا  وَ مَن قَتَلَ مُؤْمِنًا خَطَا فَتَحْرِيرُ رَقَبَةٍ مُّؤْمِنَةٍ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(نساء/92)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071666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نمونه‏هایی از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5472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20000"/>
              </a:lnSpc>
              <a:spcAft>
                <a:spcPts val="2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قید تا آرنج بودن مسح  دست در تیمم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?"/>
            </a:pP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مطلق:</a:t>
            </a:r>
          </a:p>
          <a:p>
            <a:pPr marL="1423988" algn="r" rtl="1">
              <a:lnSpc>
                <a:spcPct val="12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فَلَمْ تجَدُواْ مَاءً فَتَيَمَّمُواْ صَعِيدًا طَيِّبًا فَامْسَحُواْ بِوُجُوهِكُمْ وَ أَيْدِيكُمْ إِنَّ اللَّهَ كاَنَ عَفُوًّا غَفُورًا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(نساء/43)</a:t>
            </a:r>
          </a:p>
          <a:p>
            <a:pPr marL="633412" algn="r" rtl="1">
              <a:lnSpc>
                <a:spcPct val="12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مقید:</a:t>
            </a:r>
          </a:p>
          <a:p>
            <a:pPr marL="1547813" indent="-123825" algn="r" rtl="1">
              <a:lnSpc>
                <a:spcPct val="120000"/>
              </a:lnSpc>
              <a:spcAft>
                <a:spcPts val="24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يَأَيهُّا الَّذِينَ ءَامَنُواْ إِذَا قُمْتُمْ إِلىَ الصَّلَوةِ فَاغْسِلُواْ وُجُوهَكُمْ وَ أَيْدِيَكُمْ إِلىَ الْمَرَافِق...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(مائده/6)</a:t>
            </a:r>
          </a:p>
          <a:p>
            <a:pPr marL="352425" indent="-352425" algn="just" rtl="1">
              <a:lnSpc>
                <a:spcPct val="12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در آیه تیمم اندازه مسح دست‏ها ذکر نشده است و مطلق آمده ولی در آیه وضو، مقدار شست وشوی دست‏ها آمده است (نظر اهل سنت: چون در آیه تیمم قید الی المرافق نیامده باید این قید را از آیه وضو به این آیه سرایت داد).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83250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نمونه‏هایی از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4916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قید در حال کفر مردن برای احباط  اعمال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20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مطلق:</a:t>
            </a:r>
          </a:p>
          <a:p>
            <a:pPr marL="1371600" algn="r" rtl="1">
              <a:lnSpc>
                <a:spcPct val="20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مَن يَكْفُرْ بِالْايمَانِ فَقَدْ حَبِطَ عَمَلُهُ وَ هُوَ فىِ الاْخِرَةِ مِنَ الخْاسِرِين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(مائده/5)</a:t>
            </a:r>
          </a:p>
          <a:p>
            <a:pPr marL="633412" algn="r" rtl="1">
              <a:lnSpc>
                <a:spcPct val="20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مقید:</a:t>
            </a:r>
          </a:p>
          <a:p>
            <a:pPr marL="1371600" algn="r" rtl="1">
              <a:lnSpc>
                <a:spcPct val="200000"/>
              </a:lnSpc>
              <a:spcAft>
                <a:spcPts val="1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مَن يَرْتَدِدْ مِنكُمْ عَن دِينِهِ فَيَمُتْ وَ هُوَ كَافِرٌ فَأُوْلَئكَ حَبِطَتْ أَعْمَالُهُمْ فىِ الدُّنْيَا وَ الاَخِرَةِ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(بقره/217)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9318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مطلق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مقید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نمونه‏هایی از حمل مطلق بر مقید: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40048"/>
            <a:ext cx="10428907" cy="4916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200000"/>
              </a:lnSpc>
              <a:spcAft>
                <a:spcPts val="18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قید مسفوح بودن برای حرمت خون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lnSpc>
                <a:spcPct val="200000"/>
              </a:lnSpc>
              <a:spcAft>
                <a:spcPts val="1800"/>
              </a:spcAft>
              <a:buFont typeface="Wingdings" panose="05000000000000000000" pitchFamily="2" charset="2"/>
              <a:buChar char="?"/>
            </a:pP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مطلق:</a:t>
            </a:r>
          </a:p>
          <a:p>
            <a:pPr marL="1371600" algn="r" rtl="1">
              <a:lnSpc>
                <a:spcPct val="20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حُرِّمَتْ عَلَيْكُمُ الْمَيْتَةُ وَ الدَّم...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(مائده/3)</a:t>
            </a:r>
          </a:p>
          <a:p>
            <a:pPr marL="633412" algn="r" rtl="1">
              <a:lnSpc>
                <a:spcPct val="200000"/>
              </a:lnSpc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آیه مقید:</a:t>
            </a:r>
          </a:p>
          <a:p>
            <a:pPr marL="1371600" algn="r" rtl="1">
              <a:lnSpc>
                <a:spcPct val="200000"/>
              </a:lnSpc>
              <a:spcAft>
                <a:spcPts val="18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قُل لَّا أَجِدُ فىِ مَا أُوحِىَ إِلىَّ محُرَّمًا عَلىَ‏ طَاعِمٍ يَطْعَمُهُ إِلَّا أَن يَكُونَ مَيْتَةً أَوْ دَمًا مَّسْفُوحًا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(انعام/145)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3992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47632</TotalTime>
  <Words>750</Words>
  <Application>Microsoft Office PowerPoint</Application>
  <PresentationFormat>Custom</PresentationFormat>
  <Paragraphs>68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B Mitra</vt:lpstr>
      <vt:lpstr>B Titr</vt:lpstr>
      <vt:lpstr>Calibri</vt:lpstr>
      <vt:lpstr>IRBadr</vt:lpstr>
      <vt:lpstr>IRMitra</vt:lpstr>
      <vt:lpstr>IRTitr</vt:lpstr>
      <vt:lpstr>M Mitra</vt:lpstr>
      <vt:lpstr>Times New Roman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Daniyal</cp:lastModifiedBy>
  <cp:revision>1755</cp:revision>
  <dcterms:created xsi:type="dcterms:W3CDTF">2016-10-22T10:55:29Z</dcterms:created>
  <dcterms:modified xsi:type="dcterms:W3CDTF">2022-03-07T10:35:42Z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