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588" r:id="rId2"/>
    <p:sldId id="632" r:id="rId3"/>
    <p:sldId id="642" r:id="rId4"/>
    <p:sldId id="682" r:id="rId5"/>
    <p:sldId id="696" r:id="rId6"/>
    <p:sldId id="697" r:id="rId7"/>
    <p:sldId id="698" r:id="rId8"/>
    <p:sldId id="699" r:id="rId9"/>
    <p:sldId id="700" r:id="rId10"/>
    <p:sldId id="701" r:id="rId11"/>
    <p:sldId id="309" r:id="rId12"/>
  </p:sldIdLst>
  <p:sldSz cx="12738100" cy="8763000"/>
  <p:notesSz cx="6858000" cy="9144000"/>
  <p:custDataLst>
    <p:tags r:id="rId14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82"/>
            <p14:sldId id="696"/>
            <p14:sldId id="697"/>
            <p14:sldId id="698"/>
            <p14:sldId id="699"/>
            <p14:sldId id="700"/>
            <p14:sldId id="701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11/08/1443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هفتم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مفهوم و منطوق در قرآن کریم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566988" algn="r">
              <a:spcAft>
                <a:spcPts val="3000"/>
              </a:spcAft>
              <a:tabLst>
                <a:tab pos="2462213" algn="l"/>
              </a:tabLs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منظور از مفهوم و منطوق در آیات قرآن کریم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اقسام منطوق را از یکدیگر تشخیص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دلالت اقتضاء و اشاره را به درستی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شیوه‏های صحیح مفهوم‏گیری را توضیح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مفهوم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منطوق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88778" y="2073012"/>
            <a:ext cx="11276541" cy="1832626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8" y="7015612"/>
              <a:ext cx="10073169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1789048" y="2090078"/>
            <a:ext cx="9135321" cy="169277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/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منطوق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 </a:t>
            </a:r>
          </a:p>
          <a:p>
            <a:pPr lvl="0" algn="ctr" rtl="1"/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معنايي است که بي واسطه از الفاظ در کلام فهميده مي‏شود.</a:t>
            </a:r>
          </a:p>
          <a:p>
            <a:pPr lvl="0" algn="r" rtl="1"/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    تعریف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مفهوم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</a:p>
          <a:p>
            <a:pPr lvl="0" algn="ctr" rtl="1"/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معنايي که لفظ بر آن دلالت می‏کند ولي واژه‏اي معادل آن در کلام نيست.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3994759"/>
            <a:ext cx="10838109" cy="4453032"/>
            <a:chOff x="968570" y="2007701"/>
            <a:chExt cx="10838109" cy="445303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4448756"/>
              <a:chOff x="990582" y="1918665"/>
              <a:chExt cx="10698099" cy="4448756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4326543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منطوق: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4762272"/>
            <a:ext cx="10428907" cy="380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نص: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57200" algn="r" defTabSz="1495425" rtl="1"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از لفظ فقط يک معنا دريافت مي‏شود مانند: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فصِيَامُ ثَلاثَةِ أَيَّامٍ فِي الْحَجِّ وَسَبْعَةٍ إِذَا رَجَعْتُمْ تِلْكَ عَشَرَةٌ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».</a:t>
            </a:r>
          </a:p>
          <a:p>
            <a:pPr algn="r" defTabSz="1495425" rtl="1">
              <a:spcAft>
                <a:spcPts val="6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2)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ظاهر: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809625" indent="-457200" algn="r" defTabSz="1495425" rtl="1"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اگر از لفظ يک معنای روشن (راجح) و يک معناي ضعيف‏تر(مرجوح) برداشت شود و لفظ بر معناي راجحش حمل شود ظاهر نام دارد:</a:t>
            </a:r>
          </a:p>
          <a:p>
            <a:pPr marL="809625" indent="-457200" algn="r" defTabSz="1495425" rtl="1"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فَمَنِ اضْطُرَّ غَيْرَ بَاغٍ وَلاَ عَادٍ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معانی باغي: 1- جاهل(مرجوح)2-ظالم(راجح) </a:t>
            </a:r>
          </a:p>
          <a:p>
            <a:pPr marL="809625" indent="-457200" algn="r" defTabSz="1495425" rtl="1"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و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وَلاَ تَقْرَبُوهُنَّ حَتَّىَ يَطْهُرْنَ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(بقره/222) طهر به دو معناي: 1- قطع شدن خون حيض 2- وضو و غسل کردن است، که وضو و غسل معناي ظاهر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93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مفهوم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منطوق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منطوق: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3) تأویل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چنانچه به دليل قرينه‏اي در کلام لفظ بر معناي مر جوحش حمل شود، آن را مؤول گويند: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وَهُوَ مَعَكُمْ أَيْنَ مَا كُنتُمْ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(حدید/4) ظاهر: حضور مادي خداوند در کنار موجودات.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تأويل: قدرت و علم خدا به موجودات. 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وَاخْفِضْ لَهُمَا جَنَاحَ الذُّلِّ مِنَ الرَّحْمَةِ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(اسراء/24)  ظاهر: بال ذلت و رام بودن،</a:t>
            </a: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مؤول: تواضع و فروتنی.</a:t>
            </a:r>
          </a:p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4) مجمل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089025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گاهي ترجيحي بین دو معناي حقيقي يا يک معناي حقيقي و يک معنای مجازي نيست و لفظ می‏تواند بر دو معنا حمل شود. مانند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وَلاَ يُضَآرَّ كَاتِبٌ وَلاَ شَهِيدٌ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که به دو شکل معنا مي‏شود:</a:t>
            </a:r>
          </a:p>
          <a:p>
            <a:pPr marL="1089025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1- با صیغه معلوم: نويسنده و شاهد به صاحب حق ستم نکنند.</a:t>
            </a:r>
          </a:p>
          <a:p>
            <a:pPr marL="1089025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2- صیغه مجهول: صاحب حق به نويسنده و شاهد ستم نکند.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مفهوم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منطوق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دلالت: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16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دلالت اقتضاء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اين است که کلام فقط در صورت در تقدير گرفتن یک لفظ معناي صحيحي بدهد.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مانند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واسئل القريه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(یوسف/82) که کلمه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اهل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در تقدير است: (اهل القریه) از اهل شهر بپرس.</a:t>
            </a:r>
          </a:p>
          <a:p>
            <a:pPr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دلالت اشاره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089025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اگر لفظ علاوه بر معنای منطوقی‏اش بر معناي دیگري دلالت کند که آن معنا از لفظ قصد نشده باشد، دلالت اشاره نام دارد.</a:t>
            </a:r>
          </a:p>
          <a:p>
            <a:pPr marL="1089025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مانند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أُحِلَّ لَكُمْ لَيْلَةَ الصِّيَامِ الرَّفَثُ إِلَى نِسَآئِكُمْ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(بقره/187) دلالت اشاری: صحت روزه فرد جنب به دليل مباح بودن هم‏خوابگی با زنان و جنابت تا طلوع فجر (دیدگاه اهل سنت).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6600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مفهوم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منطوق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مفهوم: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مفهوم موافق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آنکه در ايجاب و سلب (مثبت یا منفی بودن جمله) با منطوق يکسان و موافق باشد و خود بر دو قسم است:</a:t>
            </a:r>
          </a:p>
          <a:p>
            <a:pPr marL="1776413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1- فحوی الخطاب؛</a:t>
            </a:r>
          </a:p>
          <a:p>
            <a:pPr marL="1776413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2- لحن الخطاب.</a:t>
            </a:r>
          </a:p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مفهوم مخالف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089025" indent="-457200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حکمش در ايجاب و سلب مخالفِ منطوق است و بر 4 نوع است:</a:t>
            </a:r>
          </a:p>
          <a:p>
            <a:pPr marL="1776413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وصف؛</a:t>
            </a:r>
          </a:p>
          <a:p>
            <a:pPr marL="1776413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شرط؛</a:t>
            </a:r>
          </a:p>
          <a:p>
            <a:pPr marL="1776413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غایت؛</a:t>
            </a:r>
          </a:p>
          <a:p>
            <a:pPr marL="1776413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حصر.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6706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مفهوم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منطوق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مفهوم موافق: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182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فحوي الخطاب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مفهوم موافقی که از طریق قیاس اولویت بدست می‏آید، يعني وقتي کلام را می‏شنویم و منطوق آن را تصدیق می‏کنیم، مفهوم آن به طريق اولي براي ما قابل تصدیق است.</a:t>
            </a:r>
          </a:p>
          <a:p>
            <a:pPr marL="1090612" indent="-457200" algn="r" rtl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مانند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فَلاَ تَقُل لَّهُمَآ أُفٍّ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(اسراء/23) منطوق،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نهي از گفتن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اف است پس به طريق اولي زدن پدر و مادر حرام است.</a:t>
            </a:r>
          </a:p>
          <a:p>
            <a:pPr algn="r" rtl="1">
              <a:lnSpc>
                <a:spcPct val="120000"/>
              </a:lnSpc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لحن الخطاب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089025" indent="-457200" algn="r" rtl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حکم مفهوم با حکم منطوق مساوي است.</a:t>
            </a:r>
          </a:p>
          <a:p>
            <a:pPr marL="1089025" indent="-457200" algn="r" rtl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الَّذِينَ يَأْكُلُونَ أَمْوَالَ الْيَتَامَى ظُلْمًا إِنَّمَا يَأْكُلُونَ فِي بُطُونِهِمْ نَارًا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(نساء/10) منطوق: حرمت خوردن مال يتيم که مساوي با مفهوم: حرمت سوزاندن مال يتيم است؛ چراکه هر دو اتلاف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335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مفهوم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منطوق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مفهوم مخالف: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5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1) وصف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724025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نعت: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 جَاءَكُمْ فَاسِقٌ بِنَبَأٍ فَتَبَيَّنُوا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»،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الْحَجُّ أَشْهُرٌ مَّعْلُومَاتٌ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</a:p>
          <a:p>
            <a:pPr marL="1724025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حال: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وَلاَ تُبَاشِرُوهُنَّ وَأَنتُمْ عَاكِفُونَ فِي الْمَسَاجِدِ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</a:p>
          <a:p>
            <a:pPr marL="1724025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ظرف: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فَاذْكُرُواْ اللّهَ عِندَ الْمَشْعَرِ الْحَرَامِ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</a:p>
          <a:p>
            <a:pPr marL="1724025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عدد: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فَاجْلِدُوهُمْ ثَمَانِينَ جَلْدَة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ً»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2) شرط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724025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وَإِن كُنَّ أُولَاتِ حَمْلٍ فَأَنفِقُوا عَلَيْهِنَّ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(طلاق/6)</a:t>
            </a:r>
          </a:p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3) غایت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724025" algn="r" rtl="1"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فَلاَ تَحِلُّ لَهُ مِن بَعْدُ حَتَّىَ تَنكِحَ زَوْجًا غَيْرَهُ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(بقره/230)</a:t>
            </a:r>
          </a:p>
          <a:p>
            <a:pPr algn="r" rtl="1"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4) حصر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724025" algn="r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لَا إِلَهَ إِلَّا اللَّهُ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»،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اياک نعبد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»،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لإِلَى الله تُحْشَرُونَ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»،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إِنَّمَا إِلَهُكُمُ اللَّهُ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»،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فَاللَّهُ هُوَ الْوَلِيُّ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1172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مفهوم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منطوق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شرایط لازم برای گرفتن مفهوم مخالف: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1) منطوق آیه حالت غالبیت نداشته باشد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just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رَبَائِبُكُمُ اللاَّتِي فِي حُجُورِكُم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(نساء/23) مفهوم مخالف: ربيبه‏هايي که در دامن شما نمي‏باشند ازدواج با آنان حلال است: در حاليکه اين درست نيست چرا که (الاتي في حجورکم) فقط </a:t>
            </a:r>
            <a:r>
              <a:rPr lang="fa-IR" sz="2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قيد توضيحي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 و بر این نکته دلالت دارد که غالب ربیبه‏ها در دامن ناپدری خود قرار می‏گیرند.</a:t>
            </a:r>
          </a:p>
          <a:p>
            <a:pPr algn="r" rtl="1">
              <a:spcAft>
                <a:spcPts val="1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2) مفهومِ موافق، با واقع و حقيقت مطابق باشد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089025" indent="-457200" algn="just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وَمَن يَدْعُ مَعَ اللَّهِ إِلَهًا آخَرَ لَا بُرْهَانَ لَهُ بِهِ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(مؤمنون/117)مفهوم مخالف: هرکس بدون خدا معبود ديگري را بخواند براي او برهاني براي اثبات آن موجود است: درحاليکه این مفهوم با واقعیت سازگار نيست.</a:t>
            </a:r>
          </a:p>
          <a:p>
            <a:pPr marL="1089025" indent="-457200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لاَّ يَتَّخِذِ الْمُؤْمِنُونَ الْكَافِرِينَ أَوْلِيَاءَ مِن دُوْنِ الْمُؤْمِنِينَ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عمران/28) مفهوم مخالف: مؤمنان مي‏توانند کافران را به همراه مؤمنان ولي و دوست خود بگيرند: این مفهوم خلاف واقع است.</a:t>
            </a:r>
          </a:p>
          <a:p>
            <a:pPr marL="1089025" indent="-457200" algn="r" rtl="1">
              <a:spcAft>
                <a:spcPts val="1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وَلَا تُكْرِهُوا فَتَيَاتِكُمْ عَلَى الْبِغَاءِ إِنْ أَرَدْنَ تَحَصُّنًا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(نور/33) مفهوم مخالف: اگر کنيزکان قصد پاکدامني ندارند آنان را به فحشا وادار کنيد: خلاف واقع.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5235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49162</TotalTime>
  <Words>1094</Words>
  <Application>Microsoft Office PowerPoint</Application>
  <PresentationFormat>Custom</PresentationFormat>
  <Paragraphs>84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1766</cp:revision>
  <dcterms:created xsi:type="dcterms:W3CDTF">2016-10-22T10:55:29Z</dcterms:created>
  <dcterms:modified xsi:type="dcterms:W3CDTF">2022-03-14T04:49:59Z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