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588" r:id="rId2"/>
    <p:sldId id="632" r:id="rId3"/>
    <p:sldId id="642" r:id="rId4"/>
    <p:sldId id="696" r:id="rId5"/>
    <p:sldId id="697" r:id="rId6"/>
    <p:sldId id="698" r:id="rId7"/>
    <p:sldId id="699" r:id="rId8"/>
    <p:sldId id="700" r:id="rId9"/>
    <p:sldId id="701" r:id="rId10"/>
    <p:sldId id="702" r:id="rId11"/>
    <p:sldId id="703" r:id="rId12"/>
    <p:sldId id="309" r:id="rId13"/>
  </p:sldIdLst>
  <p:sldSz cx="12738100" cy="8763000"/>
  <p:notesSz cx="6858000" cy="9144000"/>
  <p:custDataLst>
    <p:tags r:id="rId15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11/08/1443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11/08/1443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هشتم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مجاز در قرآن کریم </a:t>
            </a: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(1)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867025" algn="r">
              <a:spcAft>
                <a:spcPts val="3000"/>
              </a:spcAft>
              <a:tabLst>
                <a:tab pos="2462213" algn="l"/>
              </a:tabLs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دو عنوان حقیقت و مجاز و نظر دانشمندان پیرامون مجاز در قرآن کریم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مصادیق قرآنی مجاز عقلی و لغوی را از یکدیگر تمییز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مجاز لغوی را از یکدیگر تمییز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تعریف حقیقت و مجاز: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حقیقت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استعمال لفظ در چیزی که برای آن وضع شده است. مثل اسد که برای حیوان درنده بکار می‏رود.</a:t>
            </a:r>
          </a:p>
          <a:p>
            <a:pPr algn="r" rtl="1">
              <a:spcAft>
                <a:spcPts val="6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مجاز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089025" indent="-457200" algn="r" rtl="1">
              <a:spcAft>
                <a:spcPts val="600"/>
              </a:spcAft>
              <a:buFont typeface="Wingdings" panose="05000000000000000000" pitchFamily="2" charset="2"/>
              <a:buChar char="?"/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استعمال و کاربرد لفظ در غیر از معنایی که برای آن وضع شده (غیر معنای حقیقی) که همراه با علاقه مشابهت یا غیر مشابهت و وجود قرینه است. مانند استفاده کلمه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اسد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برای فرد شجاع.</a:t>
            </a:r>
          </a:p>
          <a:p>
            <a:pPr marL="1038225" indent="-406400" algn="r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کتاب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مجاز الفرسان الی مجاز القرآن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از سیوطی: خلاصه کتاب عزالدین بن عبدالسلام + اضافاتی دیگر نظر دانشمندان درباره وجود مجاز در قرآن.</a:t>
            </a:r>
          </a:p>
          <a:p>
            <a:pPr marL="1038225" indent="-406400" algn="r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وجود مجاز در قرآن: اغلب و جمهور دانشمندان: مجاز در قرآن واقع شده است.</a:t>
            </a:r>
          </a:p>
          <a:p>
            <a:pPr marL="1038225" indent="-406400" algn="r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از جمله منکران:</a:t>
            </a:r>
          </a:p>
          <a:p>
            <a:pPr marL="1652588" indent="-406400" algn="r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1- ظاهریه</a:t>
            </a:r>
          </a:p>
          <a:p>
            <a:pPr marL="1652588" indent="-406400" algn="r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2- ابن القاص از فرقه شافعی‏ها</a:t>
            </a:r>
          </a:p>
          <a:p>
            <a:pPr marL="1652588" indent="-406400" algn="r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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3- ابن خویز منداد از فرقه مالکی‏ها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مجاز: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4720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r" rtl="1">
              <a:lnSpc>
                <a:spcPct val="150000"/>
              </a:lnSpc>
              <a:buFont typeface="Wingdings" panose="05000000000000000000" pitchFamily="2" charset="2"/>
              <a:buChar char="×"/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مجاز عقلی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</a:p>
          <a:p>
            <a:pPr algn="ctr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(نام‏های دیگر: مجاز در ترکیب یا مجاز در اسناد یا مجاز در حکم)</a:t>
            </a:r>
          </a:p>
          <a:p>
            <a:pPr marL="1090612" indent="-457200" algn="r" rtl="1">
              <a:lnSpc>
                <a:spcPct val="150000"/>
              </a:lnSpc>
              <a:spcAft>
                <a:spcPts val="36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اسناد فعل یا شبه فعل (اسم فاعل و مفعول و مصدر) به فاعل غیرحقیقی‏شان.</a:t>
            </a:r>
          </a:p>
          <a:p>
            <a:pPr marL="457200" indent="-457200" algn="r" rtl="1">
              <a:lnSpc>
                <a:spcPct val="150000"/>
              </a:lnSpc>
              <a:buFont typeface="Wingdings" panose="05000000000000000000" pitchFamily="2" charset="2"/>
              <a:buChar char="×"/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مجاز لغوی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</a:p>
          <a:p>
            <a:pPr algn="ctr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(مجاز در مفرد)</a:t>
            </a:r>
          </a:p>
          <a:p>
            <a:pPr marL="1089025" indent="-457200" algn="r" rtl="1">
              <a:lnSpc>
                <a:spcPct val="15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استعمال لفظ در غیر معنای حقیقی و اولی‏اش.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9244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مصادیقی از مجاز در ترکیب: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740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وَ إِذَا تُلِيَتْ عَلَيهْمْ ءَايَاتُهُ زَادَتهْمْ إِيمَانًا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(انفال/2)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</a:t>
            </a:r>
          </a:p>
          <a:p>
            <a:pPr marL="1090612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غیر حقیقی: آیات.</a:t>
            </a:r>
          </a:p>
          <a:p>
            <a:pPr marL="1090612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حقیقی: خدا سبب زیاد شدن ایمان است.</a:t>
            </a:r>
          </a:p>
          <a:p>
            <a:pPr algn="r" rtl="1"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 فِرْعَوْنَ عَلَا فىِ الْأَرْضِ وَ جَعَلَ أَهْلَهَا شِيَعًا يَسْتَضْعِفُ طَائفَةً مِّنهْم يُذَبِّحُ أَبْنَاءَهُمْ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(قصص/4)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</a:t>
            </a:r>
          </a:p>
          <a:p>
            <a:pPr marL="1089025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غیر حقیقی: ذبح فرزندان به فرعون نسبت داده شده.</a:t>
            </a:r>
          </a:p>
          <a:p>
            <a:pPr marL="1089025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حقیقی: یاران فرعون ذبح را انجام می‏دادند.</a:t>
            </a:r>
          </a:p>
          <a:p>
            <a:pPr algn="r" rtl="1"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قَالَ فِرْعَوْنُ يَاهَاماَنُ ابْنِ لىِ صَرْحًا...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(غافر/36):</a:t>
            </a:r>
          </a:p>
          <a:p>
            <a:pPr marL="1090613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فاعل غیر حقیقی: ساختن بنا به هامان نسبت داده شده.</a:t>
            </a:r>
          </a:p>
          <a:p>
            <a:pPr marL="1090613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فاعل حقیقی: سازنده بنا کارگران می‏باشند.</a:t>
            </a:r>
          </a:p>
          <a:p>
            <a:pPr algn="r" rtl="1">
              <a:spcAft>
                <a:spcPts val="5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لَمْ تَرَ إِلىَ الَّذِينَ بَدَّلُواْ نِعْمَتَ اللَّهِ كُفْرًا وَ أَحَلُّواْ قَوْمَهُمْ دَارَ الْبَوَار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(ابراهیم/28):</a:t>
            </a:r>
          </a:p>
          <a:p>
            <a:pPr marL="1090613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فاعل غیر حقیقی: سران کفر پیشه.</a:t>
            </a:r>
          </a:p>
          <a:p>
            <a:pPr marL="1090613" indent="-457200" algn="r" rtl="1">
              <a:spcAft>
                <a:spcPts val="5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فاعل حقیقی: افراد قوم خود را وارد سرای هلاکت کردند.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270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مصادیقی از مجاز در ترکیب: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... يَوْمًا يجَعَلُ الْوِلْدَانَ شِيبا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(مزمل/17)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</a:t>
            </a:r>
          </a:p>
          <a:p>
            <a:pPr marL="1090612" indent="-457200" algn="r" rtl="1"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غیر حقیقی: یوم فاعل شیب و پیری است. (یعنی روز پیرکننده جوانان است) </a:t>
            </a:r>
          </a:p>
          <a:p>
            <a:pPr marL="1090612" indent="-457200" algn="r" rtl="1"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حقیقی: سختی‏های روز قیامت پیر کننده است..</a:t>
            </a:r>
          </a:p>
          <a:p>
            <a:pPr algn="r" rtl="1"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فَهُوَ فىِ عِيشَةٍ رَّاضِيَة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(حاقه/21)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:</a:t>
            </a:r>
          </a:p>
          <a:p>
            <a:pPr marL="1089025" indent="-457200" algn="r" rtl="1"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غیر حقیقی: عیش فاعل راضیه است.</a:t>
            </a:r>
          </a:p>
          <a:p>
            <a:pPr marL="1089025" indent="-457200" algn="r" rtl="1"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فاعل حقیقی: صاحب عیش.</a:t>
            </a:r>
          </a:p>
          <a:p>
            <a:pPr algn="r" rtl="1"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فَإِذَا عَزَمَ الْأَمْر...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(محمد/21):</a:t>
            </a:r>
          </a:p>
          <a:p>
            <a:pPr marL="1090613" indent="-457200" algn="r" rtl="1"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فاعل غیر حقیقی: الامر فاعل عزم.</a:t>
            </a:r>
          </a:p>
          <a:p>
            <a:pPr marL="1090613" indent="-457200" algn="r" rtl="1"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فاعل حقیقی: انسان.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3813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مجاز عقلی: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775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دو طرف  مجاز ( فعل و فاعل غیر حقیقی) حقیقیت باشند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أَخْرَجَتِ الْأَرْضُ أَثْقَالَها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(زلزله /2)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دو طرف مجاز عقلی، مجاز باشند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</a:p>
          <a:p>
            <a:pPr marL="1089025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فَمَا رَبحِت تجِّارَتُهُم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(بقره/16)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یک طرف مجاز عقلی، حقیقت و طرف دیگر مجاز باشد:</a:t>
            </a:r>
          </a:p>
          <a:p>
            <a:pPr marL="1090613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أَمْ أَنزَلْنَا عَلَيْهِمْ سُلْطَانًا...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(روم /35) اسناد انزلنا به سلطان و برهان مجاز است.</a:t>
            </a:r>
          </a:p>
          <a:p>
            <a:pPr marL="1090613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كلاَّ إِنهَّا لَظَى نَزَّاعَةً لِّلشَّوَى تَدْعُواْ مَنْ أَدْبَرَ وَ تَوَلى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(معارج/15-17)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نسبت تدعوا به لظی (زبانه آتش) مجاز است چون فاعل حقیقی فرشتگانند:</a:t>
            </a:r>
          </a:p>
          <a:p>
            <a:pPr marL="1090613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حَتىَ‏ تَضَعَ الحْرْبُ أَوْزَارَهَا...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(محمد/4) نسبت تضع (فروگذاردن) به جنگ مجاز عقلی است. </a:t>
            </a:r>
          </a:p>
          <a:p>
            <a:pPr marL="1090613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تُؤْتىِ أُكُلَهَا كلَ حِين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(ابراهیم/25) فاعل اصلی میوه‏دادن خداست و درخت مکانی‏برای‏رویش است. </a:t>
            </a:r>
          </a:p>
          <a:p>
            <a:pPr marL="1090613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فَأُمُّهُ هَاوِيَة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(قارعه/9) نسبت مادر بودن به هاویه مجاز عقلی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075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اطلاق اسم جزء بر کل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يَبْقَى‏ وَجْهُ رَبِّكَ ذُو الجْلَالِ وَ الْاكْرَام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(الرحمن/27) وجه به جای تمام ذات خدا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فَوَلُّواْ وُجُوهَكُمْ شَطْرَهُ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(بقره/144) وجه به جای تمام بدن 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وُجُوهٌ يَوْمَئذٍ نَّاعِمَة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(غاشیه/8) وجه به جای تمام بدن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نُذِيقُهُ يَوْمَ الْقِيَامَةِ عَذَابَ الحْرِيقِ ذَلِكَ بِمَا قَدَّمَتْ يَدَاكَ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(حج/10) منظور از ید تمام اعضا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مَا أَصَابَكُم مِّن مُّصِيبَةٍ فَبِمَا كَسَبَتْ أَيْدِيكمْ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(شوری/30) منظور از ید تمام اعضا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قُمِ الَّيْلَ إِلَّا قَلِيلا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(مزمل/2) قم(قیام نماز) به جای نماز گزاردن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أَقِمِ الصَّلَوةَ لِدُلُوكِ الشَّمْسِ إِلىَ‏ غَسَقِ الَّيْلِ وَقُرْءَانَ الْفَجْر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 قرائت قرآن جای نماز گزاردن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ارْكَعُواْ مَعَ الرَّاكِعِين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(بقره/43) رکوع به جای نماز گزاردن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مِنَ الَّيْلِ فَاسْجُدْ لَه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(انسان/26) سجده به جای نماز گزاردن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هَدْيَا بَالِغَ الْكَعْبَة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(مائده/95) کعبه به جای تمام حرم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38230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اطلاق اسم کل بر جزء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يجَعَلُونَ أَصَابِعَهُمْ فىِ ءَاذَانهِم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(بقره/19) تمام انگشتان به جای بند انگشت به کاررفته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إِذَا رَأَيْتَهُمْ تُعْجِبُكَ أَجْسَامُهُم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(منافقون/4) جسم به جای صورت (وجه) به کاررفته</a:t>
            </a:r>
          </a:p>
          <a:p>
            <a:pPr marL="1090612" indent="-457200" algn="r" rtl="1">
              <a:spcAft>
                <a:spcPts val="9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فَمَن شَهِدَ مِنكُمُ الشهَّرَ فَلْيَصُمْه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(بقره/185) شهر (ماه) به جای هلال ماه یا شب اول ماه بکار رفته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وصف بعض به صفت کل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</a:p>
          <a:p>
            <a:pPr marL="1090613" indent="-458788" algn="just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كلاَّ لَئنِ لَّمْ يَنتَهِ لَنَسْفَعَا بِالنَّاصِيَةِ نَاصِيَةٍ كَاذِبَةٍ خَاطِئَة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(علق/15-16) صفت کذب و دروغ گویی که صفت کل وجود یک شخص به شمار می‏رود به پیشانی نسبت داده شده.</a:t>
            </a:r>
          </a:p>
          <a:p>
            <a:pPr algn="r" rtl="1">
              <a:spcAft>
                <a:spcPts val="9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وصف کل به صفت بعض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</a:p>
          <a:p>
            <a:pPr marL="1090613" indent="-458788" algn="just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إِنَّا مِنكُمْ وَجِلُون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(حجر/52) وجل (ترس) به تمامی وجود افراد خانواده نسبت داده شده در حالی که صفت قلب است.</a:t>
            </a:r>
          </a:p>
          <a:p>
            <a:pPr marL="633412" algn="r" rtl="1">
              <a:spcAft>
                <a:spcPts val="9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لَمُلِئْتَ مِنهْمْ رُعْبًا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(کهف/18) رعب (ترس) را به فرد نسبت داده در حالی که صفت قلب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35038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مجاز لغوی: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2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اطلاق لفظ «بعض» و اراده «کل»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</a:p>
          <a:p>
            <a:pPr marL="1090612" indent="-457200" algn="r" rtl="1">
              <a:spcAft>
                <a:spcPts val="2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وَلِأُبَيّنَ لَكُم بَعْضَ الَّذِى تخَتَلِفُونَ فِيه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(زخرف/63) منظور از بعض: همه مسایل مورد اختلاف.</a:t>
            </a:r>
          </a:p>
          <a:p>
            <a:pPr marL="1090612" indent="-457200" algn="r" rtl="1">
              <a:spcAft>
                <a:spcPts val="2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إِن يَكُ صَادِقًا يُصِبْكُم بَعْضُ الَّذِى يَعِدُكُم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(غافر/28) مقصود از بعض، کل است.</a:t>
            </a:r>
          </a:p>
          <a:p>
            <a:pPr algn="r" rtl="1">
              <a:spcAft>
                <a:spcPts val="2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اطلاق اسم خاص بر عام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</a:p>
          <a:p>
            <a:pPr marL="1090613" indent="-458788" algn="just" rtl="1"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إِنَّا رَسُولُ رَبِّ الْعَالَمِين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(شعراء/16) (رسول) خبر مفرد برای فاعل جمع (نا).</a:t>
            </a:r>
          </a:p>
          <a:p>
            <a:pPr algn="r" rtl="1">
              <a:spcAft>
                <a:spcPts val="2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اطلاق اسم عام بر اسم خاص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</a:p>
          <a:p>
            <a:pPr marL="1090613" indent="-458788" algn="just" rtl="1"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يَسْتَغْفِرُونَ لِمَن فىِ الْأَرْضِ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(شوری/5)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من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عام است اما منظور مومنان است به خاطر اینکه در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يَسْتَغْفِرُونَ لِلَّذِينَ ءَامَنُوا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(غافر/7) از استغفار فرشتگان برای اهل ایمان سخن می‏گوید.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2797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49286</TotalTime>
  <Words>1270</Words>
  <Application>Microsoft Office PowerPoint</Application>
  <PresentationFormat>Custom</PresentationFormat>
  <Paragraphs>101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1776</cp:revision>
  <dcterms:created xsi:type="dcterms:W3CDTF">2016-10-22T10:55:29Z</dcterms:created>
  <dcterms:modified xsi:type="dcterms:W3CDTF">2022-03-14T05:06:18Z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