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notesSlides/notesSlide1.xml" ContentType="application/vnd.openxmlformats-officedocument.presentationml.notesSlide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588" r:id="rId2"/>
    <p:sldId id="632" r:id="rId3"/>
    <p:sldId id="642" r:id="rId4"/>
    <p:sldId id="696" r:id="rId5"/>
    <p:sldId id="697" r:id="rId6"/>
    <p:sldId id="698" r:id="rId7"/>
    <p:sldId id="699" r:id="rId8"/>
    <p:sldId id="700" r:id="rId9"/>
    <p:sldId id="701" r:id="rId10"/>
    <p:sldId id="702" r:id="rId11"/>
    <p:sldId id="703" r:id="rId12"/>
    <p:sldId id="309" r:id="rId13"/>
  </p:sldIdLst>
  <p:sldSz cx="12738100" cy="8763000"/>
  <p:notesSz cx="6858000" cy="9144000"/>
  <p:custDataLst>
    <p:tags r:id="rId15"/>
  </p:custDataLst>
  <p:defaultTextStyle>
    <a:defPPr>
      <a:defRPr lang="en-US"/>
    </a:defPPr>
    <a:lvl1pPr marL="0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1pPr>
    <a:lvl2pPr marL="48836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2pPr>
    <a:lvl3pPr marL="976739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3pPr>
    <a:lvl4pPr marL="146510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4pPr>
    <a:lvl5pPr marL="1953478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5pPr>
    <a:lvl6pPr marL="244184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6pPr>
    <a:lvl7pPr marL="2930217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7pPr>
    <a:lvl8pPr marL="3418586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8pPr>
    <a:lvl9pPr marL="3906955" algn="l" defTabSz="976739" rtl="0" eaLnBrk="1" latinLnBrk="0" hangingPunct="1">
      <a:defRPr sz="1923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اهداف" id="{43529ADA-5418-4AC2-98E7-5A252FECC400}">
          <p14:sldIdLst>
            <p14:sldId id="588"/>
            <p14:sldId id="632"/>
            <p14:sldId id="642"/>
            <p14:sldId id="696"/>
            <p14:sldId id="697"/>
            <p14:sldId id="698"/>
            <p14:sldId id="699"/>
            <p14:sldId id="700"/>
            <p14:sldId id="701"/>
            <p14:sldId id="702"/>
            <p14:sldId id="703"/>
            <p14:sldId id="309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736" userDrawn="1">
          <p15:clr>
            <a:srgbClr val="A4A3A4"/>
          </p15:clr>
        </p15:guide>
        <p15:guide id="2" pos="4012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lotfi" initials="l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2D050"/>
    <a:srgbClr val="F5F7B3"/>
    <a:srgbClr val="CCB85F"/>
    <a:srgbClr val="2B2B2C"/>
    <a:srgbClr val="393728"/>
    <a:srgbClr val="94840E"/>
    <a:srgbClr val="514B25"/>
    <a:srgbClr val="494107"/>
    <a:srgbClr val="6F630B"/>
    <a:srgbClr val="F3F07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0505E3EF-67EA-436B-97B2-0124C06EBD24}" styleName="Medium Style 4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990" autoAdjust="0"/>
    <p:restoredTop sz="95326" autoAdjust="0"/>
  </p:normalViewPr>
  <p:slideViewPr>
    <p:cSldViewPr snapToGrid="0">
      <p:cViewPr varScale="1">
        <p:scale>
          <a:sx n="57" d="100"/>
          <a:sy n="57" d="100"/>
        </p:scale>
        <p:origin x="918" y="66"/>
      </p:cViewPr>
      <p:guideLst>
        <p:guide orient="horz" pos="2736"/>
        <p:guide pos="401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>
      <p:cViewPr varScale="1">
        <p:scale>
          <a:sx n="67" d="100"/>
          <a:sy n="67" d="100"/>
        </p:scale>
        <p:origin x="-2748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commentAuthors" Target="commentAuthors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983F75F9-02C3-4482-9BF8-155EFB20CC66}" type="datetimeFigureOut">
              <a:rPr lang="fa-IR" smtClean="0"/>
              <a:pPr/>
              <a:t>12/08/1443</a:t>
            </a:fld>
            <a:endParaRPr lang="fa-I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38213" y="685800"/>
            <a:ext cx="498157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fa-I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fa-I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451DE18D-881E-42C7-BB82-5B2A40C5CEA5}" type="slidenum">
              <a:rPr lang="fa-IR" smtClean="0"/>
              <a:pPr/>
              <a:t>‹#›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8221254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a-I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DE18D-881E-42C7-BB82-5B2A40C5CEA5}" type="slidenum">
              <a:rPr lang="fa-IR" smtClean="0"/>
              <a:pPr/>
              <a:t>1</a:t>
            </a:fld>
            <a:endParaRPr lang="fa-IR"/>
          </a:p>
        </p:txBody>
      </p:sp>
    </p:spTree>
    <p:extLst>
      <p:ext uri="{BB962C8B-B14F-4D97-AF65-F5344CB8AC3E}">
        <p14:creationId xmlns:p14="http://schemas.microsoft.com/office/powerpoint/2010/main" val="33920765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55358" y="2722215"/>
            <a:ext cx="10827385" cy="187836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10718" y="4965700"/>
            <a:ext cx="8916671" cy="2239433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55179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10358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6553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2071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75894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31074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86252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41431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703655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66599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6222" y="5631042"/>
            <a:ext cx="10827385" cy="1740429"/>
          </a:xfrm>
        </p:spPr>
        <p:txBody>
          <a:bodyPr anchor="t"/>
          <a:lstStyle>
            <a:lvl1pPr algn="r">
              <a:defRPr sz="4827" b="1" cap="all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06222" y="3714134"/>
            <a:ext cx="10827385" cy="1916906"/>
          </a:xfrm>
        </p:spPr>
        <p:txBody>
          <a:bodyPr anchor="b"/>
          <a:lstStyle>
            <a:lvl1pPr marL="0" indent="0">
              <a:buNone/>
              <a:defRPr sz="2412">
                <a:solidFill>
                  <a:schemeClr val="tx1">
                    <a:tint val="75000"/>
                  </a:schemeClr>
                </a:solidFill>
              </a:defRPr>
            </a:lvl1pPr>
            <a:lvl2pPr marL="551790" indent="0">
              <a:buNone/>
              <a:defRPr sz="2174">
                <a:solidFill>
                  <a:schemeClr val="tx1">
                    <a:tint val="75000"/>
                  </a:schemeClr>
                </a:solidFill>
              </a:defRPr>
            </a:lvl2pPr>
            <a:lvl3pPr marL="1103581" indent="0">
              <a:buNone/>
              <a:defRPr sz="1931">
                <a:solidFill>
                  <a:schemeClr val="tx1">
                    <a:tint val="75000"/>
                  </a:schemeClr>
                </a:solidFill>
              </a:defRPr>
            </a:lvl3pPr>
            <a:lvl4pPr marL="1655370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4pPr>
            <a:lvl5pPr marL="220715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5pPr>
            <a:lvl6pPr marL="275894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6pPr>
            <a:lvl7pPr marL="3310741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7pPr>
            <a:lvl8pPr marL="3862528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8pPr>
            <a:lvl9pPr marL="4414319" indent="0">
              <a:buNone/>
              <a:defRPr sz="169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816204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15"/>
          <p:cNvSpPr>
            <a:spLocks noGrp="1"/>
          </p:cNvSpPr>
          <p:nvPr>
            <p:ph type="title" hasCustomPrompt="1"/>
          </p:nvPr>
        </p:nvSpPr>
        <p:spPr>
          <a:xfrm>
            <a:off x="195944" y="1214845"/>
            <a:ext cx="11560628" cy="596583"/>
          </a:xfrm>
        </p:spPr>
        <p:txBody>
          <a:bodyPr/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lvl1pPr>
          </a:lstStyle>
          <a:p>
            <a:pPr marL="0" marR="0" lvl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a-IR" sz="2600" b="0" i="0" u="none" strike="noStrike" kern="1200" cap="none" spc="0" normalizeH="0" baseline="0" noProof="0" dirty="0">
                <a:ln>
                  <a:noFill/>
                </a:ln>
                <a:solidFill>
                  <a:srgbClr val="9BBB59">
                    <a:lumMod val="50000"/>
                  </a:srgbClr>
                </a:solidFill>
                <a:effectLst/>
                <a:uLnTx/>
                <a:uFillTx/>
                <a:latin typeface="IRTitr" panose="02000506000000020002" pitchFamily="2" charset="-78"/>
                <a:ea typeface="+mn-ea"/>
                <a:cs typeface="IRTitr" panose="02000506000000020002" pitchFamily="2" charset="-78"/>
              </a:rPr>
              <a:t>تیتر اصلی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49619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1961538"/>
            <a:ext cx="5628206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6905" y="2779008"/>
            <a:ext cx="5628206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70781" y="1961538"/>
            <a:ext cx="5630417" cy="817473"/>
          </a:xfrm>
        </p:spPr>
        <p:txBody>
          <a:bodyPr anchor="b"/>
          <a:lstStyle>
            <a:lvl1pPr marL="0" indent="0">
              <a:buNone/>
              <a:defRPr sz="2896" b="1"/>
            </a:lvl1pPr>
            <a:lvl2pPr marL="551790" indent="0">
              <a:buNone/>
              <a:defRPr sz="2412" b="1"/>
            </a:lvl2pPr>
            <a:lvl3pPr marL="1103581" indent="0">
              <a:buNone/>
              <a:defRPr sz="2174" b="1"/>
            </a:lvl3pPr>
            <a:lvl4pPr marL="1655370" indent="0">
              <a:buNone/>
              <a:defRPr sz="1931" b="1"/>
            </a:lvl4pPr>
            <a:lvl5pPr marL="2207159" indent="0">
              <a:buNone/>
              <a:defRPr sz="1931" b="1"/>
            </a:lvl5pPr>
            <a:lvl6pPr marL="2758949" indent="0">
              <a:buNone/>
              <a:defRPr sz="1931" b="1"/>
            </a:lvl6pPr>
            <a:lvl7pPr marL="3310741" indent="0">
              <a:buNone/>
              <a:defRPr sz="1931" b="1"/>
            </a:lvl7pPr>
            <a:lvl8pPr marL="3862528" indent="0">
              <a:buNone/>
              <a:defRPr sz="1931" b="1"/>
            </a:lvl8pPr>
            <a:lvl9pPr marL="4414319" indent="0">
              <a:buNone/>
              <a:defRPr sz="1931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70781" y="2779008"/>
            <a:ext cx="5630417" cy="5048869"/>
          </a:xfrm>
        </p:spPr>
        <p:txBody>
          <a:bodyPr/>
          <a:lstStyle>
            <a:lvl1pPr>
              <a:defRPr sz="2896"/>
            </a:lvl1pPr>
            <a:lvl2pPr>
              <a:defRPr sz="2412"/>
            </a:lvl2pPr>
            <a:lvl3pPr>
              <a:defRPr sz="2174"/>
            </a:lvl3pPr>
            <a:lvl4pPr>
              <a:defRPr sz="1931"/>
            </a:lvl4pPr>
            <a:lvl5pPr>
              <a:defRPr sz="1931"/>
            </a:lvl5pPr>
            <a:lvl6pPr>
              <a:defRPr sz="1931"/>
            </a:lvl6pPr>
            <a:lvl7pPr>
              <a:defRPr sz="1931"/>
            </a:lvl7pPr>
            <a:lvl8pPr>
              <a:defRPr sz="1931"/>
            </a:lvl8pPr>
            <a:lvl9pPr>
              <a:defRPr sz="1931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29284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5382518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92939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6910" y="348896"/>
            <a:ext cx="4190747" cy="1484843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80244" y="348901"/>
            <a:ext cx="7120951" cy="7478979"/>
          </a:xfrm>
        </p:spPr>
        <p:txBody>
          <a:bodyPr/>
          <a:lstStyle>
            <a:lvl1pPr>
              <a:defRPr sz="3862"/>
            </a:lvl1pPr>
            <a:lvl2pPr>
              <a:defRPr sz="3379"/>
            </a:lvl2pPr>
            <a:lvl3pPr>
              <a:defRPr sz="2896"/>
            </a:lvl3pPr>
            <a:lvl4pPr>
              <a:defRPr sz="2412"/>
            </a:lvl4pPr>
            <a:lvl5pPr>
              <a:defRPr sz="2412"/>
            </a:lvl5pPr>
            <a:lvl6pPr>
              <a:defRPr sz="2412"/>
            </a:lvl6pPr>
            <a:lvl7pPr>
              <a:defRPr sz="2412"/>
            </a:lvl7pPr>
            <a:lvl8pPr>
              <a:defRPr sz="2412"/>
            </a:lvl8pPr>
            <a:lvl9pPr>
              <a:defRPr sz="241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6910" y="1833743"/>
            <a:ext cx="4190747" cy="5994136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135492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6760" y="6134101"/>
            <a:ext cx="7642860" cy="724166"/>
          </a:xfrm>
        </p:spPr>
        <p:txBody>
          <a:bodyPr anchor="b"/>
          <a:lstStyle>
            <a:lvl1pPr algn="r">
              <a:defRPr sz="2412" b="1"/>
            </a:lvl1pPr>
          </a:lstStyle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496760" y="782990"/>
            <a:ext cx="7642860" cy="5257800"/>
          </a:xfrm>
        </p:spPr>
        <p:txBody>
          <a:bodyPr/>
          <a:lstStyle>
            <a:lvl1pPr marL="0" indent="0">
              <a:buNone/>
              <a:defRPr sz="3862"/>
            </a:lvl1pPr>
            <a:lvl2pPr marL="551790" indent="0">
              <a:buNone/>
              <a:defRPr sz="3379"/>
            </a:lvl2pPr>
            <a:lvl3pPr marL="1103581" indent="0">
              <a:buNone/>
              <a:defRPr sz="2896"/>
            </a:lvl3pPr>
            <a:lvl4pPr marL="1655370" indent="0">
              <a:buNone/>
              <a:defRPr sz="2412"/>
            </a:lvl4pPr>
            <a:lvl5pPr marL="2207159" indent="0">
              <a:buNone/>
              <a:defRPr sz="2412"/>
            </a:lvl5pPr>
            <a:lvl6pPr marL="2758949" indent="0">
              <a:buNone/>
              <a:defRPr sz="2412"/>
            </a:lvl6pPr>
            <a:lvl7pPr marL="3310741" indent="0">
              <a:buNone/>
              <a:defRPr sz="2412"/>
            </a:lvl7pPr>
            <a:lvl8pPr marL="3862528" indent="0">
              <a:buNone/>
              <a:defRPr sz="2412"/>
            </a:lvl8pPr>
            <a:lvl9pPr marL="4414319" indent="0">
              <a:buNone/>
              <a:defRPr sz="2412"/>
            </a:lvl9pPr>
          </a:lstStyle>
          <a:p>
            <a:endParaRPr lang="fa-IR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96760" y="6858265"/>
            <a:ext cx="7642860" cy="1028435"/>
          </a:xfrm>
        </p:spPr>
        <p:txBody>
          <a:bodyPr/>
          <a:lstStyle>
            <a:lvl1pPr marL="0" indent="0">
              <a:buNone/>
              <a:defRPr sz="1691"/>
            </a:lvl1pPr>
            <a:lvl2pPr marL="551790" indent="0">
              <a:buNone/>
              <a:defRPr sz="1448"/>
            </a:lvl2pPr>
            <a:lvl3pPr marL="1103581" indent="0">
              <a:buNone/>
              <a:defRPr sz="1207"/>
            </a:lvl3pPr>
            <a:lvl4pPr marL="1655370" indent="0">
              <a:buNone/>
              <a:defRPr sz="1085"/>
            </a:lvl4pPr>
            <a:lvl5pPr marL="2207159" indent="0">
              <a:buNone/>
              <a:defRPr sz="1085"/>
            </a:lvl5pPr>
            <a:lvl6pPr marL="2758949" indent="0">
              <a:buNone/>
              <a:defRPr sz="1085"/>
            </a:lvl6pPr>
            <a:lvl7pPr marL="3310741" indent="0">
              <a:buNone/>
              <a:defRPr sz="1085"/>
            </a:lvl7pPr>
            <a:lvl8pPr marL="3862528" indent="0">
              <a:buNone/>
              <a:defRPr sz="1085"/>
            </a:lvl8pPr>
            <a:lvl9pPr marL="4414319" indent="0">
              <a:buNone/>
              <a:defRPr sz="108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994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56823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5125" y="350930"/>
            <a:ext cx="2866073" cy="7476949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36905" y="350930"/>
            <a:ext cx="8385916" cy="7476949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12/08/1443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65885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36905" y="350929"/>
            <a:ext cx="11464291" cy="14605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/>
              <a:t>Click to edit Master title style</a:t>
            </a:r>
            <a:endParaRPr lang="fa-IR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6905" y="2044702"/>
            <a:ext cx="11464291" cy="5783176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fa-IR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128972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DA0F361A-AD60-45AD-B02F-EF26148916DA}" type="datetimeFigureOut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12/08/1443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352187" y="8122005"/>
            <a:ext cx="4033732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36905" y="8122005"/>
            <a:ext cx="2972223" cy="466549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448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rtl="1"/>
            <a:fld id="{01B6DF63-9F4A-4F38-895C-6CB2063CBB5A}" type="slidenum">
              <a:rPr lang="fa-IR" smtClean="0">
                <a:solidFill>
                  <a:prstClr val="black">
                    <a:tint val="75000"/>
                  </a:prstClr>
                </a:solidFill>
              </a:rPr>
              <a:pPr rtl="1"/>
              <a:t>‹#›</a:t>
            </a:fld>
            <a:endParaRPr lang="fa-IR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954575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1103581" rtl="1" eaLnBrk="1" latinLnBrk="0" hangingPunct="1">
        <a:spcBef>
          <a:spcPct val="0"/>
        </a:spcBef>
        <a:buNone/>
        <a:defRPr sz="531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13841" indent="-413841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3862" kern="1200">
          <a:solidFill>
            <a:schemeClr val="tx1"/>
          </a:solidFill>
          <a:latin typeface="+mn-lt"/>
          <a:ea typeface="+mn-ea"/>
          <a:cs typeface="+mn-cs"/>
        </a:defRPr>
      </a:lvl1pPr>
      <a:lvl2pPr marL="896659" indent="-344870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3379" kern="1200">
          <a:solidFill>
            <a:schemeClr val="tx1"/>
          </a:solidFill>
          <a:latin typeface="+mn-lt"/>
          <a:ea typeface="+mn-ea"/>
          <a:cs typeface="+mn-cs"/>
        </a:defRPr>
      </a:lvl2pPr>
      <a:lvl3pPr marL="137947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896" kern="1200">
          <a:solidFill>
            <a:schemeClr val="tx1"/>
          </a:solidFill>
          <a:latin typeface="+mn-lt"/>
          <a:ea typeface="+mn-ea"/>
          <a:cs typeface="+mn-cs"/>
        </a:defRPr>
      </a:lvl3pPr>
      <a:lvl4pPr marL="1931266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–"/>
        <a:defRPr sz="2412" kern="1200">
          <a:solidFill>
            <a:schemeClr val="tx1"/>
          </a:solidFill>
          <a:latin typeface="+mn-lt"/>
          <a:ea typeface="+mn-ea"/>
          <a:cs typeface="+mn-cs"/>
        </a:defRPr>
      </a:lvl4pPr>
      <a:lvl5pPr marL="248305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»"/>
        <a:defRPr sz="2412" kern="1200">
          <a:solidFill>
            <a:schemeClr val="tx1"/>
          </a:solidFill>
          <a:latin typeface="+mn-lt"/>
          <a:ea typeface="+mn-ea"/>
          <a:cs typeface="+mn-cs"/>
        </a:defRPr>
      </a:lvl5pPr>
      <a:lvl6pPr marL="303484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6pPr>
      <a:lvl7pPr marL="3586633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7pPr>
      <a:lvl8pPr marL="4138425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8pPr>
      <a:lvl9pPr marL="4690214" indent="-275895" algn="r" defTabSz="1103581" rtl="1" eaLnBrk="1" latinLnBrk="0" hangingPunct="1">
        <a:spcBef>
          <a:spcPct val="20000"/>
        </a:spcBef>
        <a:buFont typeface="Arial" panose="020B0604020202020204" pitchFamily="34" charset="0"/>
        <a:buChar char="•"/>
        <a:defRPr sz="241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a-IR"/>
      </a:defPPr>
      <a:lvl1pPr marL="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1pPr>
      <a:lvl2pPr marL="55179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2pPr>
      <a:lvl3pPr marL="110358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3pPr>
      <a:lvl4pPr marL="1655370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4pPr>
      <a:lvl5pPr marL="220715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5pPr>
      <a:lvl6pPr marL="275894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6pPr>
      <a:lvl7pPr marL="3310741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7pPr>
      <a:lvl8pPr marL="3862528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8pPr>
      <a:lvl9pPr marL="4414319" algn="r" defTabSz="1103581" rtl="1" eaLnBrk="1" latinLnBrk="0" hangingPunct="1">
        <a:defRPr sz="217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microsoft.com/office/2007/relationships/hdphoto" Target="../media/hdphoto1.wdp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8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9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4.xml"/><Relationship Id="rId1" Type="http://schemas.openxmlformats.org/officeDocument/2006/relationships/tags" Target="../tags/tag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857067" y="350929"/>
            <a:ext cx="4244129" cy="546538"/>
          </a:xfrm>
          <a:noFill/>
        </p:spPr>
        <p:txBody>
          <a:bodyPr>
            <a:normAutofit fontScale="90000"/>
          </a:bodyPr>
          <a:lstStyle/>
          <a:p>
            <a:r>
              <a:rPr lang="fa-IR" dirty="0">
                <a:noFill/>
              </a:rPr>
              <a:t>بسم الله الرحمن الرحیم</a:t>
            </a:r>
            <a:endParaRPr lang="en-US" dirty="0">
              <a:noFill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colorTemperature colorTemp="115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5450" y="1806057"/>
            <a:ext cx="4333333" cy="4541285"/>
          </a:xfrm>
          <a:prstGeom prst="rect">
            <a:avLst/>
          </a:prstGeom>
          <a:noFill/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6106006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6" name="Title 1">
            <a:extLst>
              <a:ext uri="{FF2B5EF4-FFF2-40B4-BE49-F238E27FC236}">
                <a16:creationId xmlns:a16="http://schemas.microsoft.com/office/drawing/2014/main" id="{479EB9A2-BD24-4635-BED7-CA2C5D5FED4B}"/>
              </a:ext>
            </a:extLst>
          </p:cNvPr>
          <p:cNvSpPr txBox="1">
            <a:spLocks/>
          </p:cNvSpPr>
          <p:nvPr/>
        </p:nvSpPr>
        <p:spPr>
          <a:xfrm>
            <a:off x="2532185" y="2716441"/>
            <a:ext cx="7614138" cy="2767145"/>
          </a:xfrm>
          <a:prstGeom prst="rect">
            <a:avLst/>
          </a:prstGeom>
        </p:spPr>
        <p:txBody>
          <a:bodyPr vert="horz" lIns="91440" tIns="45720" rIns="91440" bIns="45720" rtlCol="1" anchor="ctr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2400"/>
              </a:spcAft>
              <a:defRPr/>
            </a:pPr>
            <a:r>
              <a:rPr lang="fa-IR" sz="60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جلسه نهم</a:t>
            </a:r>
          </a:p>
          <a:p>
            <a:pPr>
              <a:spcAft>
                <a:spcPts val="2400"/>
              </a:spcAft>
              <a:defRPr/>
            </a:pPr>
            <a:r>
              <a:rPr lang="fa-IR" sz="56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مجاز در قرآن کریم </a:t>
            </a:r>
            <a:r>
              <a:rPr lang="fa-IR" sz="5600">
                <a:ln w="0"/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B Titr" panose="00000700000000000000" pitchFamily="2" charset="-78"/>
              </a:rPr>
              <a:t>(2)</a:t>
            </a:r>
            <a:endParaRPr lang="fa-IR" sz="5600" dirty="0">
              <a:ln w="0"/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Titr" panose="02000506000000020002" pitchFamily="2" charset="-78"/>
              <a:ea typeface="M Mitra" pitchFamily="2" charset="-78"/>
              <a:cs typeface="B Titr" panose="00000700000000000000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8089664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" dur="50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1" dur="250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36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12" presetClass="exit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0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#ppt_h*1.125000"/>
                                          </p:val>
                                        </p:tav>
                                      </p:tavLst>
                                    </p:anim>
                                    <p:animEffect transition="out" filter="wipe(down)">
                                      <p:cBhvr>
                                        <p:cTn id="41" dur="500"/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uiExpand="1" build="allAtOnce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817F8A9-B755-4320-8C5D-791B753A0C0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400" y="1463954"/>
            <a:ext cx="11897648" cy="7315200"/>
          </a:xfrm>
          <a:prstGeom prst="rect">
            <a:avLst/>
          </a:prstGeom>
        </p:spPr>
      </p:pic>
      <p:sp>
        <p:nvSpPr>
          <p:cNvPr id="28" name="Title 1">
            <a:extLst>
              <a:ext uri="{FF2B5EF4-FFF2-40B4-BE49-F238E27FC236}">
                <a16:creationId xmlns:a16="http://schemas.microsoft.com/office/drawing/2014/main" id="{95AB38F8-2EE0-417C-A05F-6C83B886DE83}"/>
              </a:ext>
            </a:extLst>
          </p:cNvPr>
          <p:cNvSpPr txBox="1">
            <a:spLocks/>
          </p:cNvSpPr>
          <p:nvPr/>
        </p:nvSpPr>
        <p:spPr>
          <a:xfrm>
            <a:off x="2497945" y="2373923"/>
            <a:ext cx="7742207" cy="4730262"/>
          </a:xfrm>
          <a:prstGeom prst="rect">
            <a:avLst/>
          </a:prstGeom>
          <a:gradFill>
            <a:gsLst>
              <a:gs pos="70000">
                <a:schemeClr val="tx1">
                  <a:alpha val="55000"/>
                  <a:lumMod val="0"/>
                </a:schemeClr>
              </a:gs>
              <a:gs pos="32000">
                <a:schemeClr val="tx1">
                  <a:alpha val="24000"/>
                  <a:lumMod val="0"/>
                </a:schemeClr>
              </a:gs>
              <a:gs pos="21000">
                <a:schemeClr val="tx1">
                  <a:alpha val="0"/>
                  <a:lumMod val="0"/>
                </a:schemeClr>
              </a:gs>
              <a:gs pos="100000">
                <a:schemeClr val="tx1">
                  <a:lumMod val="50000"/>
                  <a:lumOff val="50000"/>
                  <a:alpha val="0"/>
                </a:schemeClr>
              </a:gs>
            </a:gsLst>
            <a:lin ang="5400000" scaled="1"/>
          </a:gradFill>
        </p:spPr>
        <p:txBody>
          <a:bodyPr vert="horz" lIns="457200" tIns="45720" rIns="0" bIns="45720" rtlCol="1" anchor="t" anchorCtr="1">
            <a:noAutofit/>
          </a:bodyPr>
          <a:lstStyle>
            <a:lvl1pPr algn="ctr" defTabSz="1103581" rtl="1" eaLnBrk="1" latinLnBrk="0" hangingPunct="1">
              <a:spcBef>
                <a:spcPct val="0"/>
              </a:spcBef>
              <a:buNone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indent="2566988" algn="r">
              <a:spcAft>
                <a:spcPts val="3000"/>
              </a:spcAft>
              <a:defRPr/>
            </a:pPr>
            <a:r>
              <a:rPr lang="fa-IR" sz="2800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Titr" panose="02000506000000020002" pitchFamily="2" charset="-78"/>
                <a:ea typeface="M Mitra" pitchFamily="2" charset="-78"/>
                <a:cs typeface="IRTitr" panose="02000506000000020002" pitchFamily="2" charset="-78"/>
              </a:rPr>
              <a:t>اهداف جلسه</a:t>
            </a:r>
          </a:p>
          <a:p>
            <a:pPr algn="r">
              <a:spcAft>
                <a:spcPts val="3000"/>
              </a:spcAft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از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دانشجو انتظار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می‌رود پس از مطالعه مطالب </a:t>
            </a:r>
            <a:r>
              <a:rPr lang="fa-IR" sz="2500" b="1" dirty="0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این </a:t>
            </a: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درس بتواند:</a:t>
            </a:r>
            <a:endParaRPr lang="en-US" sz="2500" b="1" dirty="0">
              <a:ln w="0">
                <a:solidFill>
                  <a:srgbClr val="F5F7B3"/>
                </a:solidFill>
              </a:ln>
              <a:solidFill>
                <a:schemeClr val="bg1"/>
              </a:solidFill>
              <a:effectLst>
                <a:reflection blurRad="127000" stA="53000" endA="300" endPos="37000" dist="25400" dir="5400000" sy="-90000" algn="bl" rotWithShape="0"/>
              </a:effectLst>
              <a:latin typeface="IRMitra" panose="02000506000000020002" pitchFamily="2" charset="-78"/>
              <a:ea typeface="M Mitra" pitchFamily="2" charset="-78"/>
              <a:cs typeface="IRMitra" panose="02000506000000020002" pitchFamily="2" charset="-78"/>
            </a:endParaRPr>
          </a:p>
          <a:p>
            <a:pPr marL="352425" lvl="1" indent="-352425" algn="r" defTabSz="1103581" rtl="1">
              <a:spcBef>
                <a:spcPct val="0"/>
              </a:spcBef>
              <a:spcAft>
                <a:spcPts val="1800"/>
              </a:spcAft>
              <a:buFont typeface="Wingdings" panose="05000000000000000000" pitchFamily="2" charset="2"/>
              <a:buChar char="?"/>
              <a:defRPr/>
            </a:pPr>
            <a:r>
              <a:rPr lang="fa-IR" sz="2500" b="1">
                <a:ln w="0">
                  <a:solidFill>
                    <a:srgbClr val="F5F7B3"/>
                  </a:solidFill>
                </a:ln>
                <a:solidFill>
                  <a:schemeClr val="bg1"/>
                </a:solidFill>
                <a:effectLst>
                  <a:reflection blurRad="127000" stA="53000" endA="300" endPos="37000" dist="25400" dir="5400000" sy="-90000" algn="bl" rotWithShape="0"/>
                </a:effectLst>
                <a:latin typeface="IRMitra" panose="02000506000000020002" pitchFamily="2" charset="-78"/>
                <a:ea typeface="M Mitra" pitchFamily="2" charset="-78"/>
                <a:cs typeface="IRMitra" panose="02000506000000020002" pitchFamily="2" charset="-78"/>
              </a:rPr>
              <a:t>انواع مجاز لغوی را از یکدیگر تمییز دهد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AD874503-13DF-45A6-BE2A-2401814D33E0}"/>
              </a:ext>
            </a:extLst>
          </p:cNvPr>
          <p:cNvCxnSpPr/>
          <p:nvPr/>
        </p:nvCxnSpPr>
        <p:spPr>
          <a:xfrm>
            <a:off x="2743200" y="3727937"/>
            <a:ext cx="7350369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167FB29-31BD-4154-B00B-9A085569FE87}"/>
              </a:ext>
            </a:extLst>
          </p:cNvPr>
          <p:cNvCxnSpPr>
            <a:cxnSpLocks/>
          </p:cNvCxnSpPr>
          <p:nvPr/>
        </p:nvCxnSpPr>
        <p:spPr>
          <a:xfrm>
            <a:off x="5486400" y="2860429"/>
            <a:ext cx="1705941" cy="0"/>
          </a:xfrm>
          <a:prstGeom prst="line">
            <a:avLst/>
          </a:prstGeom>
          <a:ln>
            <a:solidFill>
              <a:srgbClr val="F5F7B3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  <p:extLst>
      <p:ext uri="{BB962C8B-B14F-4D97-AF65-F5344CB8AC3E}">
        <p14:creationId xmlns:p14="http://schemas.microsoft.com/office/powerpoint/2010/main" val="3060899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8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7" dur="500" tmFilter="0, 0; .2, .5; .8, .5; 1, 0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8" dur="250" autoRev="1" fill="hold"/>
                                        <p:tgtEl>
                                          <p:spTgt spid="2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uiExpand="1" build="allAtOnce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اطلاق اسم لازم و ملزوم: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687293"/>
            <a:ext cx="10428907" cy="5216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30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اطلاق اسم ملزوم بر لازم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1090612" indent="-457200" algn="r" rtl="1">
              <a:spcAft>
                <a:spcPts val="30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أَمْ أَنزَلْنَا عَلَيْهِمْ سُلْطَانًا فَهُوَ يَتَكلَّمُ بِمَا كاَنُواْ بِهِ يُشْرِكُون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(روم/35)</a:t>
            </a:r>
          </a:p>
          <a:p>
            <a:pPr marL="1090612" indent="-457200" algn="r" rtl="1">
              <a:spcAft>
                <a:spcPts val="30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تکلم را به سلطان نسبت داده در حالی که سلطان سخن نمی‏گوید بلکه دلالت بر مطلبی می‏کند. تکلم ملزوم و دلالت لازم است.</a:t>
            </a:r>
          </a:p>
          <a:p>
            <a:pPr algn="r" rtl="1">
              <a:spcAft>
                <a:spcPts val="30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اطلاق اسم لازم بر ملزوم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</a:endParaRPr>
          </a:p>
          <a:p>
            <a:pPr marL="1089025" indent="-457200" algn="r" rtl="1">
              <a:spcAft>
                <a:spcPts val="30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هَلْ يَسْتَطِيعُ رَبُّكَ أَن يُنزَّلَ عَلَيْنَا مَائدَةً مِّنَ السَّمَاء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(مائده/112)</a:t>
            </a:r>
          </a:p>
          <a:p>
            <a:pPr marL="1089025" indent="-457200" algn="r" rtl="1">
              <a:spcAft>
                <a:spcPts val="30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استطاعت به معنای انجام دادن کار به کار رفته، بنابراین استطاعت لازم و انجام دادن کار ملزوم آن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13361894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اطلاق مسبب و سبب: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687293"/>
            <a:ext cx="10428907" cy="55297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14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اطلاق مسبب بر سبب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509588" indent="-457200" algn="r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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يُنزَّلُ لَكُم مِّنَ السَّمَاءِ رِزْقًا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(غافر/13): مقصود از رزق باران است؛ باران سبب و رزق مسبب است.</a:t>
            </a:r>
          </a:p>
          <a:p>
            <a:pPr marL="509588" indent="-457200" algn="r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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قَدْ أَنزَلْنَا عَلَيْكمْ لِبَاسًا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(اعراف/26):مقصود از لباس باران است، چون سبب اولیه در تولید لباس، باران است. </a:t>
            </a:r>
          </a:p>
          <a:p>
            <a:pPr marL="509588" indent="-457200" algn="r" rtl="1">
              <a:spcAft>
                <a:spcPts val="1400"/>
              </a:spcAft>
              <a:buFont typeface="Wingdings" panose="05000000000000000000" pitchFamily="2" charset="2"/>
              <a:buChar char="þ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الَّذِينَ لَا يجَدُونَ نِكاَحًا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(نور/33): مقصود از نکاح مهریه و نفقه است، مهریه سبب برای ازدواج است.</a:t>
            </a:r>
          </a:p>
          <a:p>
            <a:pPr algn="r" rtl="1">
              <a:spcAft>
                <a:spcPts val="14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  <a:sym typeface="Wingdings" panose="05000000000000000000" pitchFamily="2" charset="2"/>
              </a:rPr>
              <a:t> اطلاق سبب بر مسبب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cs typeface="B Mitra" panose="00000400000000000000" pitchFamily="2" charset="-78"/>
            </a:endParaRPr>
          </a:p>
          <a:p>
            <a:pPr marL="457200" indent="-457200" algn="r" rtl="1">
              <a:spcAft>
                <a:spcPts val="1400"/>
              </a:spcAft>
              <a:buFont typeface="Wingdings" panose="05000000000000000000" pitchFamily="2" charset="2"/>
              <a:buChar char="þ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مَا كاَنُواْ يَسْتَطِيعُونَ السَّمْع...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(هود/20): شنیدن سبب است برای پذیرفتن و عمل کردن.</a:t>
            </a:r>
          </a:p>
          <a:p>
            <a:pPr algn="r" rtl="1">
              <a:spcAft>
                <a:spcPts val="14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Titr" panose="00000700000000000000" pitchFamily="2" charset="-78"/>
              </a:rPr>
              <a:t>نسبت دادن فعل به سبب سبب:</a:t>
            </a:r>
          </a:p>
          <a:p>
            <a:pPr marL="457200" indent="-457200" algn="just" rtl="1">
              <a:spcAft>
                <a:spcPts val="1400"/>
              </a:spcAft>
              <a:buFont typeface="Wingdings" panose="05000000000000000000" pitchFamily="2" charset="2"/>
              <a:buChar char="þ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فَأَخْرَجَهُمَا مِمَّا كاَنَا فِيه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(بقره/36): اخراج آدم و حوا به شیطان نسبت داده شده در حالی که خداوند اخراج کننده اصلی بود.</a:t>
            </a:r>
          </a:p>
          <a:p>
            <a:pPr marL="457200" indent="-457200" algn="r" rtl="1">
              <a:spcAft>
                <a:spcPts val="1400"/>
              </a:spcAft>
              <a:buFont typeface="Wingdings" panose="05000000000000000000" pitchFamily="2" charset="2"/>
              <a:buChar char="þ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كَمَا أَخْرَجَ أَبَوَيْكُم مِّنَ الْجَنَّة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(اعراف/27): اخراج آدم وحوا به شیطان نسبت داده شده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747684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1000"/>
                            </p:stCondLst>
                            <p:childTnLst>
                              <p:par>
                                <p:cTn id="4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نام بردن از شیء با نام گذشته‏اش: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687293"/>
            <a:ext cx="10428907" cy="521681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30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نام بردن از شیء با نام گذشته‏اش (تسمیه الشیء باسم ماکان علیه)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280988" algn="r" rtl="1"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وَءَاتُواْ الْيَتَامَى أَمْوَالهَم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(نساء/2):</a:t>
            </a:r>
          </a:p>
          <a:p>
            <a:pPr marL="1090612" indent="-457200" algn="r" rtl="1">
              <a:spcAft>
                <a:spcPts val="30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یتیم: کودکانی که به بلوغ رسیده و درگذشته یتیم بودند.</a:t>
            </a:r>
          </a:p>
          <a:p>
            <a:pPr marL="280988" algn="r" rtl="1"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فَلَا تَعْضُلُوهُنَّ أَن يَنكِحْنَ أَزْوَاجَهُن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(بقره/232):</a:t>
            </a:r>
          </a:p>
          <a:p>
            <a:pPr marL="1090612" indent="-457200" algn="r" rtl="1">
              <a:spcAft>
                <a:spcPts val="30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ازدواج زنانی هستند که درگذشته همسرشان بودند. </a:t>
            </a:r>
          </a:p>
          <a:p>
            <a:pPr marL="280988" algn="r" rtl="1">
              <a:spcAft>
                <a:spcPts val="30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إِنَّهُ مَن يَأْتِ رَبَّهُ مجُرِمًا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(طه/74):</a:t>
            </a:r>
          </a:p>
          <a:p>
            <a:pPr marL="1090612" indent="-457200" algn="r" rtl="1">
              <a:spcAft>
                <a:spcPts val="3000"/>
              </a:spcAft>
              <a:buFont typeface="Wingdings" panose="05000000000000000000" pitchFamily="2" charset="2"/>
              <a:buChar char="?"/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مجرم کسی که درگذشته (دنیا) گناه کرده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01027886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 نام بردن از شیء با لحاظ حال آینده: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687293"/>
            <a:ext cx="10428907" cy="553997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17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نام بردن از شیء با لحاظ حال آینده (تسمیه الشیء باسم ما یوول الیه)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280988" algn="r" rtl="1">
              <a:spcAft>
                <a:spcPts val="1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إِنّى أَرَئنىِ أَعْصِرُ خَمْرًا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(یوسف/36):</a:t>
            </a:r>
          </a:p>
          <a:p>
            <a:pPr marL="633413" algn="r" rtl="1">
              <a:spcAft>
                <a:spcPts val="1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خمر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انگور است چون شراب که فشردنی نیست. </a:t>
            </a:r>
          </a:p>
          <a:p>
            <a:pPr marL="280988" algn="r" rtl="1">
              <a:spcAft>
                <a:spcPts val="1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لَا يَلِدُواْ إِلَّا فَاجِرًا كَفَّارًا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(نوح/27):</a:t>
            </a:r>
          </a:p>
          <a:p>
            <a:pPr marL="633413" algn="r" rtl="1">
              <a:spcAft>
                <a:spcPts val="1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نوزادانی هستند که در آینده فاجر خواهند شد.</a:t>
            </a:r>
          </a:p>
          <a:p>
            <a:pPr marL="280988" algn="r" rtl="1">
              <a:spcAft>
                <a:spcPts val="1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فَبَشَّرْنَاهُ بِغُلَامٍ حَلِيم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(صافات/101):</a:t>
            </a:r>
          </a:p>
          <a:p>
            <a:pPr marL="633413" algn="r" rtl="1">
              <a:spcAft>
                <a:spcPts val="1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حلیم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نوزادی که هنوز به دنیا نیامده (اسماعیل).</a:t>
            </a:r>
          </a:p>
          <a:p>
            <a:pPr marL="280988" algn="r" rtl="1">
              <a:spcAft>
                <a:spcPts val="1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إِنَّا نُبَشِّرُكَ بِغُلَامٍ عَلِيم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(حجر/53):</a:t>
            </a:r>
          </a:p>
          <a:p>
            <a:pPr marL="633413" algn="r" rtl="1">
              <a:spcAft>
                <a:spcPts val="17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علیم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نوزادی که هنوز به دنیا نیامده (اسحاق).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3740219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3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 اطلاق اسم حال (مظروف) بر محل (ظرف):</a:t>
              </a:r>
              <a:endParaRPr lang="en-US" sz="23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687293"/>
            <a:ext cx="10428907" cy="54386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lnSpc>
                <a:spcPct val="150000"/>
              </a:lnSpc>
              <a:spcAft>
                <a:spcPts val="2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فَفِى رَحْمَةِ اللَّهِ هُمْ فِيهَا خَالِدُون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(آل عمران/107):</a:t>
            </a:r>
          </a:p>
          <a:p>
            <a:pPr marL="280988" algn="r" rtl="1">
              <a:lnSpc>
                <a:spcPct val="150000"/>
              </a:lnSpc>
              <a:spcAft>
                <a:spcPts val="2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رحمت بهشت است و نسبت میان آن ها حال و محل است چون بهشت محل رحمت الهی است.</a:t>
            </a:r>
          </a:p>
          <a:p>
            <a:pPr algn="r" rtl="1">
              <a:lnSpc>
                <a:spcPct val="150000"/>
              </a:lnSpc>
              <a:spcAft>
                <a:spcPts val="2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بَلْ مَكْرُ الَّيْلِ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(سبا/33):</a:t>
            </a:r>
          </a:p>
          <a:p>
            <a:pPr marL="280988" algn="r" rtl="1">
              <a:lnSpc>
                <a:spcPct val="150000"/>
              </a:lnSpc>
              <a:spcAft>
                <a:spcPts val="2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مکر شب، مکری است که در شب رخ می‏دهد، شب ظرف تحقق مکر است.</a:t>
            </a:r>
          </a:p>
          <a:p>
            <a:pPr algn="r" rtl="1">
              <a:lnSpc>
                <a:spcPct val="150000"/>
              </a:lnSpc>
              <a:spcAft>
                <a:spcPts val="2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إِذْ يُرِيكَهُمُ اللَّهُ فىِ مَنَامِك قَلِيلا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(انفال/43):</a:t>
            </a:r>
          </a:p>
          <a:p>
            <a:pPr marL="280988" algn="r" rtl="1">
              <a:lnSpc>
                <a:spcPct val="150000"/>
              </a:lnSpc>
              <a:spcAft>
                <a:spcPts val="28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منظور از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منام: خواب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در این آیه چشم است و چشم ظرف و مکان تحقق خواب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796098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اطلاق محل (ظرف) بر حال (مظروف):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687293"/>
            <a:ext cx="10428907" cy="544764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فَلْيَدْعُ نَادِيَه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(علق/17): منظور از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نادیه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(مجلس) اهل مجلس است.</a:t>
            </a:r>
          </a:p>
          <a:p>
            <a:pPr algn="r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بِيَدِهِ الْمُلْك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(ملک/1): منظور از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ید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قدرت است و جایگاه قدرت دست است.</a:t>
            </a:r>
          </a:p>
          <a:p>
            <a:pPr algn="r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لهَمْ قُلُوبٌ لَّا يَفْقَهُونَ بهِا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(اعراف/179): منظور از قلوب عقل است و قلب محل حضور عقل است.</a:t>
            </a:r>
          </a:p>
          <a:p>
            <a:pPr algn="r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يَقُولُونَ بِأَفْوَاهِهِم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(آل‏عمران/167): مقصود از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افواه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(دهانها) زبانها است و زبان در دهان است.</a:t>
            </a:r>
          </a:p>
          <a:p>
            <a:pPr algn="r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سْئلِ الْقَرْيَة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(یوسف/82): مقصود از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قریه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اهل آن است و روستا محل استقرار اهل آن است.</a:t>
            </a:r>
          </a:p>
          <a:p>
            <a:pPr algn="r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يَابَنىِ ءَادَمَ خُذُواْ زِينَتَكمْ عِندَ كلِّ مَسْجِدٍ ...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دو مجاز عکس در این آیه آمده:</a:t>
            </a:r>
          </a:p>
          <a:p>
            <a:pPr marL="404813" algn="r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1) مقصود از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زینت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محل زینت یعنی زیور آلات است؛ حال بر محل</a:t>
            </a:r>
          </a:p>
          <a:p>
            <a:pPr marL="404813" algn="r" rtl="1">
              <a:spcAft>
                <a:spcPts val="24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2) منظور از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مسجد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،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 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نماز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است؛ محل بر حال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8558687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"/>
                            </p:stCondLst>
                            <p:childTnLst>
                              <p:par>
                                <p:cTn id="4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3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 نام بردن از شیء با اسم ابزار و نام ضدش:</a:t>
              </a:r>
              <a:endParaRPr lang="en-US" sz="23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687293"/>
            <a:ext cx="10428907" cy="54784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 rtl="1">
              <a:spcAft>
                <a:spcPts val="12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نام بردن از شیء با اسم ابزار (تسمیه الشیء باسم آلته)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280988" algn="r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 اجْعَل لىِّ لِسَانَ صِدْقٍ فىِ الاَخِرِين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(شعراء/84):</a:t>
            </a:r>
          </a:p>
          <a:p>
            <a:pPr marL="633413" algn="r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لسان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ثنای نیکو است. </a:t>
            </a:r>
          </a:p>
          <a:p>
            <a:pPr marL="280988" algn="r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وَمَا أَرْسَلْنَا مِن رَّسُولٍ إِلَّا بِلِسَانِ قَوْمِه...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(ابراهیم/4):</a:t>
            </a:r>
          </a:p>
          <a:p>
            <a:pPr marL="633413" algn="r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لسان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لغت و گفتار قوم است.</a:t>
            </a:r>
          </a:p>
          <a:p>
            <a:pPr algn="r" rtl="1">
              <a:spcAft>
                <a:spcPts val="1200"/>
              </a:spcAft>
            </a:pP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</a:t>
            </a:r>
            <a:r>
              <a:rPr lang="fa-IR" sz="26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نام بردن از شیء با نام ضدش ( تسمیه الشیء باسم ضده):</a:t>
            </a:r>
          </a:p>
          <a:p>
            <a:pPr marL="280988" algn="r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... فَبَشِّرْهُم بِعَذَابٍ أَلِيم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(آل عمران/21):</a:t>
            </a:r>
          </a:p>
          <a:p>
            <a:pPr marL="633413" algn="r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واژه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بشارت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مجازاً برای خبر ناگوار به کار رفته است. </a:t>
            </a:r>
          </a:p>
          <a:p>
            <a:pPr marL="280988" algn="r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قَالَ مَا مَنَعَكَ أَلَّا تَسْجُد ...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(اعراف/12):</a:t>
            </a:r>
          </a:p>
          <a:p>
            <a:pPr marL="633413" algn="r" rtl="1">
              <a:spcAft>
                <a:spcPts val="1200"/>
              </a:spcAft>
            </a:pP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مقصود از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ما منعک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 (چه چیز تورا منع کرد)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ما دعاک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(چه چیز تو را دعوت کرد) است.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14854639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Group 21">
            <a:extLst>
              <a:ext uri="{FF2B5EF4-FFF2-40B4-BE49-F238E27FC236}">
                <a16:creationId xmlns:a16="http://schemas.microsoft.com/office/drawing/2014/main" id="{DF9E26D4-04C6-42DA-8662-221C17DD60A2}"/>
              </a:ext>
            </a:extLst>
          </p:cNvPr>
          <p:cNvGrpSpPr/>
          <p:nvPr/>
        </p:nvGrpSpPr>
        <p:grpSpPr>
          <a:xfrm>
            <a:off x="7526213" y="1045506"/>
            <a:ext cx="5074462" cy="1053789"/>
            <a:chOff x="7526213" y="1045506"/>
            <a:chExt cx="5074462" cy="1053789"/>
          </a:xfrm>
        </p:grpSpPr>
        <p:sp>
          <p:nvSpPr>
            <p:cNvPr id="27" name="Freeform: Shape 26">
              <a:extLst>
                <a:ext uri="{FF2B5EF4-FFF2-40B4-BE49-F238E27FC236}">
                  <a16:creationId xmlns:a16="http://schemas.microsoft.com/office/drawing/2014/main" id="{EB038180-6225-4B6F-96DD-A8FEDF296BFB}"/>
                </a:ext>
              </a:extLst>
            </p:cNvPr>
            <p:cNvSpPr>
              <a:spLocks/>
            </p:cNvSpPr>
            <p:nvPr/>
          </p:nvSpPr>
          <p:spPr bwMode="auto">
            <a:xfrm rot="21394499">
              <a:off x="11793141" y="1210632"/>
              <a:ext cx="799504" cy="814322"/>
            </a:xfrm>
            <a:custGeom>
              <a:avLst/>
              <a:gdLst>
                <a:gd name="connsiteX0" fmla="*/ 525034 w 799504"/>
                <a:gd name="connsiteY0" fmla="*/ 0 h 814322"/>
                <a:gd name="connsiteX1" fmla="*/ 799504 w 799504"/>
                <a:gd name="connsiteY1" fmla="*/ 578047 h 814322"/>
                <a:gd name="connsiteX2" fmla="*/ 257101 w 799504"/>
                <a:gd name="connsiteY2" fmla="*/ 814322 h 814322"/>
                <a:gd name="connsiteX3" fmla="*/ 213119 w 799504"/>
                <a:gd name="connsiteY3" fmla="*/ 710687 h 814322"/>
                <a:gd name="connsiteX4" fmla="*/ 27753 w 799504"/>
                <a:gd name="connsiteY4" fmla="*/ 366336 h 814322"/>
                <a:gd name="connsiteX5" fmla="*/ 0 w 799504"/>
                <a:gd name="connsiteY5" fmla="*/ 324284 h 814322"/>
                <a:gd name="connsiteX6" fmla="*/ 15697 w 799504"/>
                <a:gd name="connsiteY6" fmla="*/ 314872 h 814322"/>
                <a:gd name="connsiteX7" fmla="*/ 525034 w 799504"/>
                <a:gd name="connsiteY7" fmla="*/ 0 h 8143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799504" h="814322">
                  <a:moveTo>
                    <a:pt x="525034" y="0"/>
                  </a:moveTo>
                  <a:lnTo>
                    <a:pt x="799504" y="578047"/>
                  </a:lnTo>
                  <a:lnTo>
                    <a:pt x="257101" y="814322"/>
                  </a:lnTo>
                  <a:lnTo>
                    <a:pt x="213119" y="710687"/>
                  </a:lnTo>
                  <a:cubicBezTo>
                    <a:pt x="160033" y="595660"/>
                    <a:pt x="98202" y="480363"/>
                    <a:pt x="27753" y="366336"/>
                  </a:cubicBezTo>
                  <a:lnTo>
                    <a:pt x="0" y="324284"/>
                  </a:lnTo>
                  <a:lnTo>
                    <a:pt x="15697" y="314872"/>
                  </a:lnTo>
                  <a:cubicBezTo>
                    <a:pt x="175472" y="217487"/>
                    <a:pt x="360283" y="101148"/>
                    <a:pt x="525034" y="0"/>
                  </a:cubicBezTo>
                  <a:close/>
                </a:path>
              </a:pathLst>
            </a:custGeom>
            <a:solidFill>
              <a:srgbClr val="2B2B2C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1" b="0" i="0" u="none" strike="noStrike" kern="0" cap="none" spc="0" normalizeH="0" baseline="0" noProof="0">
                <a:ln>
                  <a:noFill/>
                </a:ln>
                <a:solidFill>
                  <a:srgbClr val="95A5A6"/>
                </a:solidFill>
                <a:effectLst/>
                <a:uLnTx/>
                <a:uFillTx/>
              </a:endParaRPr>
            </a:p>
          </p:txBody>
        </p:sp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B43C69BE-0AC7-48B1-B488-2AA7B0F4BDD5}"/>
                </a:ext>
              </a:extLst>
            </p:cNvPr>
            <p:cNvGrpSpPr/>
            <p:nvPr/>
          </p:nvGrpSpPr>
          <p:grpSpPr>
            <a:xfrm>
              <a:off x="7526213" y="1045506"/>
              <a:ext cx="5074462" cy="1053789"/>
              <a:chOff x="7525737" y="3363562"/>
              <a:chExt cx="5074462" cy="1053789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1471AFE6-F21B-41B4-9DA0-0D4E950FCDC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7525737" y="3761483"/>
                <a:ext cx="4886135" cy="655868"/>
              </a:xfrm>
              <a:prstGeom prst="rect">
                <a:avLst/>
              </a:prstGeom>
            </p:spPr>
          </p:pic>
          <p:sp>
            <p:nvSpPr>
              <p:cNvPr id="30" name="Freeform 11">
                <a:extLst>
                  <a:ext uri="{FF2B5EF4-FFF2-40B4-BE49-F238E27FC236}">
                    <a16:creationId xmlns:a16="http://schemas.microsoft.com/office/drawing/2014/main" id="{688311C9-3BDA-4217-9DA7-D09F2910099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525739" y="3363562"/>
                <a:ext cx="5074460" cy="756534"/>
              </a:xfrm>
              <a:prstGeom prst="wave">
                <a:avLst>
                  <a:gd name="adj1" fmla="val 5691"/>
                  <a:gd name="adj2" fmla="val 0"/>
                </a:avLst>
              </a:prstGeom>
              <a:gradFill>
                <a:gsLst>
                  <a:gs pos="0">
                    <a:srgbClr val="2B2B2C"/>
                  </a:gs>
                  <a:gs pos="26000">
                    <a:srgbClr val="94840E"/>
                  </a:gs>
                </a:gsLst>
                <a:lin ang="10800000" scaled="1"/>
              </a:gradFill>
              <a:ln w="9525">
                <a:solidFill>
                  <a:schemeClr val="bg1"/>
                </a:solidFill>
                <a:round/>
                <a:headEnd/>
                <a:tailEnd/>
              </a:ln>
            </p:spPr>
            <p:txBody>
              <a:bodyPr vert="horz" wrap="square" lIns="91440" tIns="45720" rIns="91440" bIns="45720" numCol="1" anchor="b" anchorCtr="1" compatLnSpc="1">
                <a:prstTxWarp prst="textNoShape">
                  <a:avLst/>
                </a:prstTxWarp>
              </a:bodyPr>
              <a:lstStyle/>
              <a:p>
                <a:pPr algn="ctr" rtl="1"/>
                <a:r>
                  <a:rPr lang="fa-IR" sz="2600" dirty="0">
                    <a:solidFill>
                      <a:schemeClr val="accent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مجاز</a:t>
                </a:r>
                <a:r>
                  <a:rPr lang="fa-IR" sz="2600" dirty="0">
                    <a:solidFill>
                      <a:srgbClr val="F5F7B3"/>
                    </a:solidFill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  <a:latin typeface="IRTitr" panose="02000506000000020002" pitchFamily="2" charset="-78"/>
                    <a:ea typeface="+mj-ea"/>
                    <a:cs typeface="IRTitr" panose="02000506000000020002" pitchFamily="2" charset="-78"/>
                  </a:rPr>
                  <a:t> در قرآن کریم </a:t>
                </a:r>
                <a:endParaRPr lang="fa-IR" sz="2600" dirty="0">
                  <a:solidFill>
                    <a:schemeClr val="accent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B Titr" panose="00000700000000000000" pitchFamily="2" charset="-78"/>
                </a:endParaRPr>
              </a:p>
            </p:txBody>
          </p:sp>
        </p:grpSp>
      </p:grpSp>
      <p:grpSp>
        <p:nvGrpSpPr>
          <p:cNvPr id="26" name="Group 25">
            <a:extLst>
              <a:ext uri="{FF2B5EF4-FFF2-40B4-BE49-F238E27FC236}">
                <a16:creationId xmlns:a16="http://schemas.microsoft.com/office/drawing/2014/main" id="{FD323398-FD04-4063-B33D-7FA513E43943}"/>
              </a:ext>
            </a:extLst>
          </p:cNvPr>
          <p:cNvGrpSpPr/>
          <p:nvPr/>
        </p:nvGrpSpPr>
        <p:grpSpPr>
          <a:xfrm>
            <a:off x="968570" y="1972535"/>
            <a:ext cx="10838109" cy="6344988"/>
            <a:chOff x="968570" y="2007701"/>
            <a:chExt cx="10838109" cy="6344988"/>
          </a:xfrm>
        </p:grpSpPr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982DA8D7-9624-4769-8B48-BBFE8544DA7A}"/>
                </a:ext>
              </a:extLst>
            </p:cNvPr>
            <p:cNvGrpSpPr/>
            <p:nvPr/>
          </p:nvGrpSpPr>
          <p:grpSpPr>
            <a:xfrm>
              <a:off x="968570" y="2011977"/>
              <a:ext cx="10698099" cy="6340712"/>
              <a:chOff x="990582" y="1918665"/>
              <a:chExt cx="10698099" cy="6340712"/>
            </a:xfrm>
          </p:grpSpPr>
          <p:sp>
            <p:nvSpPr>
              <p:cNvPr id="33" name="Freeform 356">
                <a:extLst>
                  <a:ext uri="{FF2B5EF4-FFF2-40B4-BE49-F238E27FC236}">
                    <a16:creationId xmlns:a16="http://schemas.microsoft.com/office/drawing/2014/main" id="{0FAED2CE-4AB2-4ACB-A480-7B2DFF89BC60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868697" y="1918665"/>
                <a:ext cx="190502" cy="120651"/>
              </a:xfrm>
              <a:custGeom>
                <a:avLst/>
                <a:gdLst>
                  <a:gd name="T0" fmla="*/ 42 w 120"/>
                  <a:gd name="T1" fmla="*/ 0 h 76"/>
                  <a:gd name="T2" fmla="*/ 120 w 120"/>
                  <a:gd name="T3" fmla="*/ 76 h 76"/>
                  <a:gd name="T4" fmla="*/ 0 w 120"/>
                  <a:gd name="T5" fmla="*/ 76 h 76"/>
                  <a:gd name="T6" fmla="*/ 42 w 120"/>
                  <a:gd name="T7" fmla="*/ 0 h 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120" h="76">
                    <a:moveTo>
                      <a:pt x="42" y="0"/>
                    </a:moveTo>
                    <a:lnTo>
                      <a:pt x="120" y="76"/>
                    </a:lnTo>
                    <a:lnTo>
                      <a:pt x="0" y="76"/>
                    </a:lnTo>
                    <a:lnTo>
                      <a:pt x="42" y="0"/>
                    </a:lnTo>
                    <a:close/>
                  </a:path>
                </a:pathLst>
              </a:custGeom>
              <a:solidFill>
                <a:srgbClr val="000E11"/>
              </a:solidFill>
              <a:ln w="0">
                <a:solidFill>
                  <a:srgbClr val="000E11"/>
                </a:solidFill>
                <a:prstDash val="solid"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34" name="Rectangle 357">
                <a:extLst>
                  <a:ext uri="{FF2B5EF4-FFF2-40B4-BE49-F238E27FC236}">
                    <a16:creationId xmlns:a16="http://schemas.microsoft.com/office/drawing/2014/main" id="{3F978CC4-CF43-4613-8242-8321D7DA529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90582" y="2040878"/>
                <a:ext cx="10698099" cy="6218499"/>
              </a:xfrm>
              <a:prstGeom prst="rect">
                <a:avLst/>
              </a:prstGeom>
              <a:solidFill>
                <a:srgbClr val="FFBE04"/>
              </a:solidFill>
              <a:ln w="12700" cap="flat" cmpd="sng" algn="ctr">
                <a:solidFill>
                  <a:srgbClr val="FFBE04"/>
                </a:solidFill>
                <a:prstDash val="solid"/>
                <a:miter lim="800000"/>
              </a:ln>
              <a:effectLst/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anchor="ctr"/>
              <a:lstStyle/>
              <a:p>
                <a:pPr indent="352425" algn="r" defTabSz="914400" rtl="1"/>
                <a:endParaRPr lang="en-US" sz="2600">
                  <a:solidFill>
                    <a:srgbClr val="C00000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endParaRPr>
              </a:p>
            </p:txBody>
          </p:sp>
        </p:grpSp>
        <p:sp>
          <p:nvSpPr>
            <p:cNvPr id="32" name="Rectangle 1">
              <a:extLst>
                <a:ext uri="{FF2B5EF4-FFF2-40B4-BE49-F238E27FC236}">
                  <a16:creationId xmlns:a16="http://schemas.microsoft.com/office/drawing/2014/main" id="{3C46DD47-017E-4D44-8782-0729C0984334}"/>
                </a:ext>
              </a:extLst>
            </p:cNvPr>
            <p:cNvSpPr/>
            <p:nvPr/>
          </p:nvSpPr>
          <p:spPr>
            <a:xfrm>
              <a:off x="6920544" y="2007701"/>
              <a:ext cx="4886135" cy="666082"/>
            </a:xfrm>
            <a:custGeom>
              <a:avLst/>
              <a:gdLst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0 w 5458267"/>
                <a:gd name="connsiteY3" fmla="*/ 666082 h 666082"/>
                <a:gd name="connsiteX4" fmla="*/ 0 w 5458267"/>
                <a:gd name="connsiteY4" fmla="*/ 0 h 666082"/>
                <a:gd name="connsiteX0" fmla="*/ 0 w 5458267"/>
                <a:gd name="connsiteY0" fmla="*/ 0 h 666082"/>
                <a:gd name="connsiteX1" fmla="*/ 5458267 w 5458267"/>
                <a:gd name="connsiteY1" fmla="*/ 0 h 666082"/>
                <a:gd name="connsiteX2" fmla="*/ 5458267 w 5458267"/>
                <a:gd name="connsiteY2" fmla="*/ 666082 h 666082"/>
                <a:gd name="connsiteX3" fmla="*/ 421105 w 5458267"/>
                <a:gd name="connsiteY3" fmla="*/ 666082 h 666082"/>
                <a:gd name="connsiteX4" fmla="*/ 0 w 5458267"/>
                <a:gd name="connsiteY4" fmla="*/ 0 h 666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5458267" h="666082">
                  <a:moveTo>
                    <a:pt x="0" y="0"/>
                  </a:moveTo>
                  <a:lnTo>
                    <a:pt x="5458267" y="0"/>
                  </a:lnTo>
                  <a:lnTo>
                    <a:pt x="5458267" y="666082"/>
                  </a:lnTo>
                  <a:lnTo>
                    <a:pt x="421105" y="666082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rgbClr val="2B2B2C"/>
                </a:gs>
                <a:gs pos="26000">
                  <a:srgbClr val="94840E"/>
                </a:gs>
              </a:gsLst>
              <a:lin ang="10800000" scaled="1"/>
            </a:gra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vert="horz" wrap="square" lIns="274320" tIns="0" rIns="0" bIns="0" numCol="1" anchor="ctr" anchorCtr="1" compatLnSpc="1">
              <a:prstTxWarp prst="textNoShape">
                <a:avLst/>
              </a:prstTxWarp>
            </a:bodyPr>
            <a:lstStyle/>
            <a:p>
              <a:pPr algn="r" rtl="1"/>
              <a:r>
                <a:rPr lang="fa-IR" sz="2400">
                  <a:solidFill>
                    <a:srgbClr val="F5F7B3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IRTitr" panose="02000506000000020002" pitchFamily="2" charset="-78"/>
                  <a:ea typeface="+mj-ea"/>
                  <a:cs typeface="IRTitr" panose="02000506000000020002" pitchFamily="2" charset="-78"/>
                </a:rPr>
                <a:t> نسبت دادن فعل از روی تشبیه:</a:t>
              </a:r>
              <a:endParaRPr lang="en-US" sz="2400">
                <a:solidFill>
                  <a:srgbClr val="F5F7B3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Titr" panose="02000506000000020002" pitchFamily="2" charset="-78"/>
                <a:ea typeface="+mj-ea"/>
                <a:cs typeface="IRTitr" panose="02000506000000020002" pitchFamily="2" charset="-78"/>
              </a:endParaRPr>
            </a:p>
          </p:txBody>
        </p:sp>
      </p:grpSp>
      <p:sp>
        <p:nvSpPr>
          <p:cNvPr id="35" name="TextBox 34">
            <a:extLst>
              <a:ext uri="{FF2B5EF4-FFF2-40B4-BE49-F238E27FC236}">
                <a16:creationId xmlns:a16="http://schemas.microsoft.com/office/drawing/2014/main" id="{E6E51EA4-8C50-4747-B3DC-02DC77ABF8A7}"/>
              </a:ext>
            </a:extLst>
          </p:cNvPr>
          <p:cNvSpPr txBox="1"/>
          <p:nvPr/>
        </p:nvSpPr>
        <p:spPr>
          <a:xfrm>
            <a:off x="1124186" y="2687293"/>
            <a:ext cx="10428907" cy="32124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52425" indent="-352425" algn="r" rtl="1">
              <a:lnSpc>
                <a:spcPct val="150000"/>
              </a:lnSpc>
              <a:spcAft>
                <a:spcPts val="3000"/>
              </a:spcAft>
            </a:pP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  <a:sym typeface="Wingdings" panose="05000000000000000000" pitchFamily="2" charset="2"/>
              </a:rPr>
              <a:t> نسبت دادن فعل از روی تشبیه به چیزی که صدور فعل از آن صحیح نمی‏باشد (اضافه الشیء الی ما لایصح  منه تشبیها)</a:t>
            </a:r>
            <a:r>
              <a:rPr lang="fa-IR" sz="2600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Titr" panose="00000700000000000000" pitchFamily="2" charset="-78"/>
              </a:rPr>
              <a:t>:</a:t>
            </a:r>
            <a:endParaRPr lang="fa-IR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IRBadr" panose="02000506000000020002" pitchFamily="2" charset="-78"/>
              <a:ea typeface="+mj-ea"/>
              <a:cs typeface="B Mitra" panose="00000400000000000000" pitchFamily="2" charset="-78"/>
            </a:endParaRPr>
          </a:p>
          <a:p>
            <a:pPr marL="280988" algn="r" rtl="1">
              <a:lnSpc>
                <a:spcPct val="150000"/>
              </a:lnSpc>
              <a:spcAft>
                <a:spcPts val="3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  <a:sym typeface="Wingdings" panose="05000000000000000000" pitchFamily="2" charset="2"/>
              </a:rPr>
              <a:t>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فِيهَا جِدَارًا يُرِيدُ أَن يَنقَضَّ فَأَقَامَهُ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(کهف/77):</a:t>
            </a:r>
          </a:p>
          <a:p>
            <a:pPr marL="633413" algn="r" rtl="1">
              <a:lnSpc>
                <a:spcPct val="150000"/>
              </a:lnSpc>
              <a:spcAft>
                <a:spcPts val="3000"/>
              </a:spcAft>
            </a:pP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  <a:sym typeface="Wingdings" panose="05000000000000000000" pitchFamily="2" charset="2"/>
              </a:rPr>
              <a:t>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فعل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«</a:t>
            </a:r>
            <a:r>
              <a:rPr lang="fa-IR" sz="2600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اراده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IRBadr" panose="02000506000000020002" pitchFamily="2" charset="-78"/>
              </a:rPr>
              <a:t>» </a:t>
            </a:r>
            <a:r>
              <a:rPr lang="fa-IR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IRBadr" panose="02000506000000020002" pitchFamily="2" charset="-78"/>
                <a:ea typeface="+mj-ea"/>
                <a:cs typeface="B Mitra" panose="00000400000000000000" pitchFamily="2" charset="-78"/>
              </a:rPr>
              <a:t>به دیوار نسبت داده شده در حالی که اراده صفت موجود زنده است.. 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49751092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629617" y="3102862"/>
            <a:ext cx="11464291" cy="1820830"/>
          </a:xfrm>
          <a:prstGeom prst="rect">
            <a:avLst/>
          </a:prstGeom>
        </p:spPr>
        <p:txBody>
          <a:bodyPr vert="horz" lIns="91440" tIns="45720" rIns="91440" bIns="45720" rtlCol="1" anchor="ctr">
            <a:noAutofit/>
          </a:bodyPr>
          <a:lstStyle>
            <a:lvl1pPr marL="0" marR="0" indent="0" algn="r" defTabSz="1306052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531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والسلام علیکم و</a:t>
            </a:r>
            <a:r>
              <a:rPr lang="en-US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 </a:t>
            </a:r>
            <a:r>
              <a:rPr lang="fa-IR" sz="6600" dirty="0">
                <a:ln w="0"/>
                <a:gradFill>
                  <a:gsLst>
                    <a:gs pos="0">
                      <a:srgbClr val="2B2B2C"/>
                    </a:gs>
                    <a:gs pos="50000">
                      <a:srgbClr val="CCB85F"/>
                    </a:gs>
                    <a:gs pos="100000">
                      <a:srgbClr val="374A1C"/>
                    </a:gs>
                  </a:gsLst>
                  <a:lin ang="5400000"/>
                </a:gradFill>
                <a:effectLst>
                  <a:reflection blurRad="6350" stA="53000" endA="300" endPos="42000" dist="12700" dir="5400000" sy="-90000" algn="bl" rotWithShape="0"/>
                </a:effectLst>
                <a:latin typeface="IRTitr" panose="02000506000000020002" pitchFamily="2" charset="-78"/>
                <a:cs typeface="IRTitr" panose="02000506000000020002" pitchFamily="2" charset="-78"/>
              </a:rPr>
              <a:t>رحمه الله</a:t>
            </a:r>
            <a:endParaRPr lang="en-US" sz="6600" dirty="0">
              <a:ln w="0"/>
              <a:gradFill>
                <a:gsLst>
                  <a:gs pos="0">
                    <a:srgbClr val="2B2B2C"/>
                  </a:gs>
                  <a:gs pos="50000">
                    <a:srgbClr val="CCB85F"/>
                  </a:gs>
                  <a:gs pos="100000">
                    <a:srgbClr val="374A1C"/>
                  </a:gs>
                </a:gsLst>
                <a:lin ang="5400000"/>
              </a:gradFill>
              <a:effectLst>
                <a:reflection blurRad="6350" stA="53000" endA="300" endPos="42000" dist="12700" dir="5400000" sy="-90000" algn="bl" rotWithShape="0"/>
              </a:effectLst>
              <a:latin typeface="IRTitr" panose="02000506000000020002" pitchFamily="2" charset="-78"/>
              <a:cs typeface="IRTitr" panose="02000506000000020002" pitchFamily="2" charset="-78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81025357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 invX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500" tmFilter="0, 0; .2, .5; .8, .5; 1, 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4" dur="250" autoRev="1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allAtOnce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DESIGN_ID_1_OFFICE THEME" val="ysg7xvhp"/>
  <p:tag name="ARTICULATE_SLIDE_THUMBNAIL_REFRESH" val="1"/>
  <p:tag name="ARTICULATE_SLIDE_COUNT" val="19"/>
  <p:tag name="ARTICULATE_PROJECT_OPEN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9|21.6"/>
  <p:tag name="ARTICULATE_SLIDE_THUMBNAIL_REFRESH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1_Office Theme">
  <a:themeElements>
    <a:clrScheme name="Slipstream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49424</TotalTime>
  <Words>1115</Words>
  <Application>Microsoft Office PowerPoint</Application>
  <PresentationFormat>Custom</PresentationFormat>
  <Paragraphs>82</Paragraphs>
  <Slides>12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9" baseType="lpstr">
      <vt:lpstr>Arial</vt:lpstr>
      <vt:lpstr>Calibri</vt:lpstr>
      <vt:lpstr>IRBadr</vt:lpstr>
      <vt:lpstr>IRMitra</vt:lpstr>
      <vt:lpstr>IRTitr</vt:lpstr>
      <vt:lpstr>Wingdings</vt:lpstr>
      <vt:lpstr>1_Office Theme</vt:lpstr>
      <vt:lpstr>بسم الله الرحمن الرحیم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بسم الله الرحمن الرحیم</dc:title>
  <dc:creator>lotfi</dc:creator>
  <cp:lastModifiedBy>mojtaba</cp:lastModifiedBy>
  <cp:revision>1785</cp:revision>
  <dcterms:created xsi:type="dcterms:W3CDTF">2016-10-22T10:55:29Z</dcterms:created>
  <dcterms:modified xsi:type="dcterms:W3CDTF">2022-03-15T06:43:36Z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rticulateGUID">
    <vt:lpwstr>20E2F6F5-AD2C-4552-8D3D-163F9D9896D4</vt:lpwstr>
  </property>
  <property fmtid="{D5CDD505-2E9C-101B-9397-08002B2CF9AE}" pid="3" name="ArticulatePath">
    <vt:lpwstr>Hadith02-2</vt:lpwstr>
  </property>
</Properties>
</file>