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588" r:id="rId2"/>
    <p:sldId id="632" r:id="rId3"/>
    <p:sldId id="642" r:id="rId4"/>
    <p:sldId id="696" r:id="rId5"/>
    <p:sldId id="697" r:id="rId6"/>
    <p:sldId id="698" r:id="rId7"/>
    <p:sldId id="699" r:id="rId8"/>
    <p:sldId id="700" r:id="rId9"/>
    <p:sldId id="701" r:id="rId10"/>
    <p:sldId id="702" r:id="rId11"/>
    <p:sldId id="703" r:id="rId12"/>
    <p:sldId id="704" r:id="rId13"/>
    <p:sldId id="705" r:id="rId14"/>
    <p:sldId id="309" r:id="rId15"/>
  </p:sldIdLst>
  <p:sldSz cx="12738100" cy="8763000"/>
  <p:notesSz cx="6858000" cy="9144000"/>
  <p:custDataLst>
    <p:tags r:id="rId17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696"/>
            <p14:sldId id="697"/>
            <p14:sldId id="698"/>
            <p14:sldId id="699"/>
            <p14:sldId id="700"/>
            <p14:sldId id="701"/>
            <p14:sldId id="702"/>
            <p14:sldId id="703"/>
            <p14:sldId id="704"/>
            <p14:sldId id="705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12/08/1443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دهم</a:t>
            </a:r>
          </a:p>
          <a:p>
            <a:pPr>
              <a:spcAft>
                <a:spcPts val="2400"/>
              </a:spcAft>
              <a:defRPr/>
            </a:pP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مجاز در قرآن کریم </a:t>
            </a: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(3)</a:t>
            </a:r>
            <a:endParaRPr lang="fa-IR" sz="56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انواع مجاز لغوی را از یکدیگر تمییز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شیوه صحیح مجاز لغوی در آیات مذکور را توضیح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2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کاربرد فعل و مقصود، نزدیکی وقوع کار یا در شرف بودن انجام یک کار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06400" algn="r" rtl="1">
              <a:spcAft>
                <a:spcPts val="2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فَإِذَا بَلَغْنَ أَجَلَهُنَّ فَأَمْسِكُوهُنَّ بِمَعْرُوفٍ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(طلاق/2):</a:t>
            </a:r>
          </a:p>
          <a:p>
            <a:pPr marL="1776413" indent="-406400" algn="r" rtl="1">
              <a:spcAft>
                <a:spcPts val="2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بَلَغْنَ أَجَلَهُنَّ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(عده آنان پایان رسید) «نزدیک است که به پایان برسد» است. اما این فعل در آیه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فَبَلَغْنَ أَجَلَهُنَّ فَلَا تَعْضُلُوهُنَّ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در معنای حقیقی خود به کار رفته.    </a:t>
            </a:r>
          </a:p>
          <a:p>
            <a:pPr marL="809625" indent="-406400" algn="r" rtl="1">
              <a:spcAft>
                <a:spcPts val="2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فَإِذَا جَاءَ أَجَلُهُمْ لَا يَسْتَأْخِرُونَ سَاعَةً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(اعراف/34):</a:t>
            </a:r>
          </a:p>
          <a:p>
            <a:pPr marL="1776413" indent="-406400" algn="r" rtl="1">
              <a:spcAft>
                <a:spcPts val="2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جَاءَ أَجَلُهُمْ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این است که اجلشان نزدیک است برسد.</a:t>
            </a:r>
          </a:p>
          <a:p>
            <a:pPr marL="809625" indent="-406400" algn="r" rtl="1">
              <a:spcAft>
                <a:spcPts val="2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لْيَخْشَ الَّذِينَ لَوْ تَرَكُواْ مِنْ خَلْفِهِمْ ذُرِّيَّةً ضِعَافًا خَافُواْ عَلَيْهِ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(نساء/9):</a:t>
            </a:r>
          </a:p>
          <a:p>
            <a:pPr marL="1776413" indent="-406400" algn="r" rtl="1">
              <a:spcAft>
                <a:spcPts val="2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لو ترکوا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نزدیک است از خود باقی بگذارند.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61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627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إِذَا قُمْتُمْ إِلىَ الصَّلَوةِ فَاغْسِلُواْ وُجُوهَكُمْ وَ أَيْدِيَكُمْ إِلىَ الْمَرَافِقِ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(مائده/6):</a:t>
            </a:r>
          </a:p>
          <a:p>
            <a:pPr marL="1423988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قُمْتُم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ْ»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، اراده نماز خواندن است چون شستن صورت و دست‏ها قبل از نماز واجب است. </a:t>
            </a:r>
          </a:p>
          <a:p>
            <a:pPr marL="406400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5)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فَإِذَا قَرَأْتَ الْقُرْءَانَ فَاسْتَعِذْ بِاللَّهِ مِنَ الشَّيْطَانِ الرَّجِيم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(نحل/98):</a:t>
            </a:r>
          </a:p>
          <a:p>
            <a:pPr marL="1423988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قَرَأْتَ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اراده قرائت است چون استعاذه قبل از قرائت است. </a:t>
            </a:r>
          </a:p>
          <a:p>
            <a:pPr marL="406400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6)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 كَم مِّن قَرْيَةٍ أَهْلَكْنَاهَا فَجَاءَهَا بَأْسُنَا بَيَاتًا أَوْ هُمْ قَائلُون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(اعراف/4):</a:t>
            </a:r>
          </a:p>
          <a:p>
            <a:pPr marL="1423988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اراده هلاکت است.</a:t>
            </a:r>
          </a:p>
          <a:p>
            <a:pPr marL="406400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7)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مَن يهَدِ اللَّهُ فَهُوَ الْمُهْتَد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(اسراء/97):</a:t>
            </a:r>
          </a:p>
          <a:p>
            <a:pPr marL="1423988" indent="-406400" algn="r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يهَدِ اللَّهُ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اراده هدایت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1551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3604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2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قلب:	 الف) قلب اسناد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423988" indent="-1020763" algn="r" rtl="1">
              <a:spcAft>
                <a:spcPts val="2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مَا إِنَّ مَفَاتحِهُ لَتَنُوأُ بِالْعُصْبَةِ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(قصص/76): فعل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لَتَنُوأُ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مَفَاتحهُ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نسبت داده شده در حالی که باید به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«العصبه»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نسبت داده شود.</a:t>
            </a:r>
          </a:p>
          <a:p>
            <a:pPr marL="1423988" indent="-1020763" algn="r" rtl="1">
              <a:spcAft>
                <a:spcPts val="2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لِكلِّ أَجَلٍ كِتَاب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(رعد/38): جابجایی مبتدا و خبر. در اصل: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لکل کتاب اجل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بوده است.</a:t>
            </a:r>
          </a:p>
          <a:p>
            <a:pPr marL="1423988" indent="-1020763" algn="r" rtl="1">
              <a:spcAft>
                <a:spcPts val="2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حَرَّمْنَا عَلَيْهِ الْمَرَاضِع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(قصص/12): در اصل بوده: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حرمناه علی المراضع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1423988" indent="-1020763" algn="r" rtl="1">
              <a:spcAft>
                <a:spcPts val="2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يَوْمَ يُعْرَضُ الَّذِينَ كَفَرُواْ عَلىَ النَّار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(احقاف/20): دراصل بوده: عرضه آتش بر کافران در حالی که در آیه آمده: عرضه کافران بر آتش.</a:t>
            </a:r>
          </a:p>
          <a:p>
            <a:pPr marL="1423988" indent="-1020763" algn="r" rtl="1">
              <a:spcAft>
                <a:spcPts val="2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5)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إِنَّهُ لِحُبِّ الْخَيرْ لَشَدِيد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(عادیات/8): دراصل: دوستی او نسبت به مال بسیار است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ان حبه للخیر لشدید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در آیه آمده: او نسبت به دوستی مال سرسخت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0118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155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95425" indent="-758825" algn="just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6)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إِن يُرِدْكَ بخِير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(یونس/107): در اصل: اگر خیری را نسبت به تو قصد کند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 ان یرد الخیر بک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در آیه آمده: اگر تو را به خیری قصد کند. </a:t>
            </a:r>
          </a:p>
          <a:p>
            <a:pPr marL="1495425" indent="-758825" algn="just" rtl="1">
              <a:spcAft>
                <a:spcPts val="4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7)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فَتَلَقَّى ءَادَمُ مِن رَّبِّهِ كلَمَات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(بقره/37): در اصل: کلماتی از جانب پروردگار آدم را فراگرفت در آیه آمده: آدم از پروردگارش کلماتی دریافت کرد. </a:t>
            </a:r>
          </a:p>
          <a:p>
            <a:pPr marL="406400" indent="-406400" algn="r" rtl="1">
              <a:spcAft>
                <a:spcPts val="24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ب) قلب عطف:</a:t>
            </a:r>
          </a:p>
          <a:p>
            <a:pPr marL="1495425" indent="-739775" algn="just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ثُمَّ تَوَلَّ عَنهْمْ فَانظُر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(نمل/28): در اصل باید این گونه می‏بود: ثم انظر فتول: تغییر جای معطوف و معطوف علیه</a:t>
            </a:r>
          </a:p>
          <a:p>
            <a:pPr marL="1495425" indent="-739775" algn="just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ثمَّ دَنَا فَتَدَلى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‏»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(نجم/8): جای معطوف و معطوف علیه  قلب شده، چون ابتدا باید پایین بیاید تا بتواند نزدیک شود.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0188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175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26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به کار رفتن یک صیغه به جای صیغه‏ی دیگر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06400" algn="r" rtl="1">
              <a:spcAft>
                <a:spcPts val="2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به کاربردن مصدر به جای فاعل (اطلاق المصدر علی الفاعل):</a:t>
            </a:r>
          </a:p>
          <a:p>
            <a:pPr marL="1776413" indent="-406400" algn="r" rtl="1">
              <a:spcAft>
                <a:spcPts val="4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فَإِنهَّمْ عَدُوٌّ لى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(شعراء/77): کلمه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عدو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مصدر است و به جای اسم فاعل آمده.</a:t>
            </a:r>
          </a:p>
          <a:p>
            <a:pPr marL="809625" indent="-406400" algn="r" rtl="1">
              <a:spcAft>
                <a:spcPts val="2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به کار بردن مصدر به جای اسم مفعول (اطلاق المصدر علی المفعول):</a:t>
            </a:r>
          </a:p>
          <a:p>
            <a:pPr marL="1776413" indent="-406400" algn="r" rtl="1">
              <a:spcAft>
                <a:spcPts val="2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وَ لَا يُحِيطُونَ بِشىْءٍ مِّنْ عِلْمِه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(بقره/255):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علم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جای معلوم به کار رفته. </a:t>
            </a:r>
          </a:p>
          <a:p>
            <a:pPr marL="1776413" indent="-406400" algn="r" rtl="1">
              <a:spcAft>
                <a:spcPts val="2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صُنْعَ الله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(نمل/88):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صنع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جای مصنوع به کاررفته.</a:t>
            </a:r>
          </a:p>
          <a:p>
            <a:pPr marL="1776413" indent="-406400" algn="r" rtl="1">
              <a:spcAft>
                <a:spcPts val="2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جَاءُوا عَلىَ‏ قَمِيصِهِ بِدَمٍ كَذِبٍ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(یوسف/18):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کذب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جای مکذوب به کار رفته.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2973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432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آوردن اسم فاعل و مفعول به جای مصدر (اطلاق الفاعل والمفعول علی المصدر):</a:t>
            </a:r>
          </a:p>
          <a:p>
            <a:pPr marL="1038225" indent="-406400" algn="r" rtl="1"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لَيْسَ لِوَقْعَتهِا كاَذِبَة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(واقعه/2):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کاذبه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اسم فاعل و به معنای مصدر (تکذیب) می‏باشد.</a:t>
            </a:r>
          </a:p>
          <a:p>
            <a:pPr marL="1038225" indent="-406400" algn="r" rtl="1">
              <a:spcAft>
                <a:spcPts val="4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بِأَييِّكُمُ الْمَفْتُون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(قلم/6):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مفتون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اسم مفعول است و به جای مصدر (فتنه) آمده.</a:t>
            </a:r>
          </a:p>
          <a:p>
            <a:pPr marL="406400" indent="-406400" algn="r" rtl="1"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4) به کار بردن اسم فاعل در معنای اسم مفعول (اطلاق الفاعل علی المفعول):</a:t>
            </a:r>
          </a:p>
          <a:p>
            <a:pPr marL="1038225" indent="-406400" algn="r" rtl="1"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خُلِقَ مِن مَّاءٍ دَافِق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(طارق/6):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«دافق»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اسم فاعل است ولی به معنای اسم مفعول (مدفوق) می‏باشد.</a:t>
            </a:r>
          </a:p>
          <a:p>
            <a:pPr marL="1038225" indent="-406400" algn="r" rtl="1"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قَالَ لَا عَاصِمَ الْيَوْمَ مِنْ أَمْرِ اللَّهِ إِلَّا مَن رَّحِم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(هود/43):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عاصم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معنای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معصوم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1038225" indent="-406400" algn="r" rtl="1"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جَعَلْنَا حَرَمًا ءَامِنًا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(عنکبوت/67):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امن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به معنای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مامون فیه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9787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B Titr" panose="00000700000000000000" pitchFamily="2" charset="-78"/>
                  </a:rPr>
                  <a:t>(3)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5) به کار بردن اسم مفعول در معنای اسم فاعل (اطلاق المفعول علی الفاعل):</a:t>
            </a:r>
          </a:p>
          <a:p>
            <a:pPr marL="1089025" indent="-457200" algn="r" rtl="1"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إِنَّهُ كاَنَ وَعْدُهُ مَأْتِيًّا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(مریم/61):</a:t>
            </a:r>
          </a:p>
          <a:p>
            <a:pPr marL="1143000"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مأْتِيًّا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اسم مفعول و به معنای اسم فاعل (آتیاً) است.</a:t>
            </a:r>
          </a:p>
          <a:p>
            <a:pPr marL="1089025" indent="-457200" algn="r" rtl="1"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حِجَابًا مَّسْتُورًا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(اسراء/45):</a:t>
            </a:r>
          </a:p>
          <a:p>
            <a:pPr marL="1143000"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مستور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اسم مفعول و به معنای اسم فاعل (ساتر) است.</a:t>
            </a:r>
          </a:p>
          <a:p>
            <a:pPr marL="406400" indent="-406400"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6) به کار بردن وزن «فعیل» در معنای اسم مفعول (اطلاق فعیل به معنی مفعول):</a:t>
            </a:r>
          </a:p>
          <a:p>
            <a:pPr marL="1089025" indent="-457200" algn="r" rtl="1"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وَ كاَنَ الْكاَفِرُ عَلىَ‏ رَبِّهِ ظَهِيرًا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(فرقان/55):</a:t>
            </a:r>
          </a:p>
          <a:p>
            <a:pPr marL="1143000"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ظهیر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به معنای اسم مفعول است (حمایت شده).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6823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7) به کاربردن مفرد به جای تثنیه (اطلاق الفرد علی المثنی):</a:t>
            </a:r>
          </a:p>
          <a:p>
            <a:pPr marL="1089025" indent="-457200" algn="r" rtl="1"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اللَّهُ وَ رَسُولُهُ أَحَقُّ أَن يُرْضُوه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(توبه/62):</a:t>
            </a:r>
          </a:p>
          <a:p>
            <a:pPr marL="1143000"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باید ضمیر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یرضوه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تثنیه می‏آمد (هما)، ولی مفرد آمده.</a:t>
            </a:r>
          </a:p>
          <a:p>
            <a:pPr marL="406400" indent="-406400"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8) به کار بردن مفرد به جای جمع (اطلاق المفرد علی الجمع):</a:t>
            </a:r>
          </a:p>
          <a:p>
            <a:pPr marL="1089025" indent="-457200" algn="r" rtl="1"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 الْانسَانَ لَفِى خُسْر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(عصر/2):</a:t>
            </a:r>
          </a:p>
          <a:p>
            <a:pPr marL="1600200" indent="-457200" algn="r" rtl="1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انسان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مفرد است و به جای جمع (اناسی)آمده.</a:t>
            </a:r>
          </a:p>
          <a:p>
            <a:pPr marL="1089025" indent="-457200" algn="r" rtl="1"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إِنَّ الْانسَانَ خُلِقَ هَلُوعًا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(معارج/19):</a:t>
            </a:r>
          </a:p>
          <a:p>
            <a:pPr marL="1143000"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انسان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مفرد است و به جای جمع آمده.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0148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57633"/>
            <a:ext cx="10428907" cy="5334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400" indent="-406400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9) به کار بردن تثنیه به جای مفرد (اطلاق المثنی علی المفرد):</a:t>
            </a:r>
          </a:p>
          <a:p>
            <a:pPr marL="280988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أَلْقِيَا فىِ جَهَنَّمَ كلَّ كَفَّارٍ عَنِيد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(ق/24):</a:t>
            </a:r>
          </a:p>
          <a:p>
            <a:pPr marL="509588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مثنی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القیا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مفرد (الق) است.</a:t>
            </a:r>
          </a:p>
          <a:p>
            <a:pPr marL="280988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يخَرُجُ مِنهْمَا اللُّؤْلُؤُ وَ الْمَرْجَان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(الرحمن/22):</a:t>
            </a:r>
          </a:p>
          <a:p>
            <a:pPr marL="509588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منهما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مثنی است و منظور مفرد (منها) است.</a:t>
            </a:r>
          </a:p>
          <a:p>
            <a:pPr marL="280988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3)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وَ مِن كلِّ تَأْكُلُونَ لَحْمًا طَرِيًّا وَ تَسْتَخْرِجُونَ حِلْيَةً تَلْبَسُونَهَا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(فاطر/12):</a:t>
            </a:r>
          </a:p>
          <a:p>
            <a:pPr marL="509588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استخراج جواهرآلات را به دریای شور و شیرین نسبت داد درحالی‏که تنها از دریای شور استخراج می‏شود.</a:t>
            </a:r>
          </a:p>
          <a:p>
            <a:pPr marL="280988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4)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جَعَلَ الْقَمَرَ فِيهِنَّ نُورًا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(نوح/16):</a:t>
            </a:r>
          </a:p>
          <a:p>
            <a:pPr marL="509588" algn="r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خداوند ماه را فقط در یک آسمان قرار داد در حالی که در این آیه به آسمان‏های هفت‏گانه نسبت می‏دهد.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8656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986235"/>
            <a:ext cx="10428907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9588" algn="r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5)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نَسِيَا حُوتَهُمَا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</a:t>
            </a:r>
          </a:p>
          <a:p>
            <a:pPr marL="1371600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فراموش کردن ماهی را به موسی و یوشع نسبت داد در حالی که یوشع فراموش کرده بود.</a:t>
            </a:r>
          </a:p>
          <a:p>
            <a:pPr marL="509588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6)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فَمَن تَعَجَّلَ فىِ يَوْمَينِ فَلَا إِثْمَ عَلَيْه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(بقره/203)</a:t>
            </a:r>
          </a:p>
          <a:p>
            <a:pPr marL="509588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7)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قَالُواْ لَوْ لَا نُزِّلَ هَذَا الْقُرْءَانُ عَلىَ‏ رَجُلٍ مِّنَ الْقَرْيَتَينِ عَظِيم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(زخرف/31)</a:t>
            </a:r>
          </a:p>
          <a:p>
            <a:pPr marL="509588" algn="r" rtl="1"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8)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ءَ أَنتَ قُلْتَ لِلنَّاسِ اتخَّذُونىِ وَ أُمِّىَ إِلَهَين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(مائده/116)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42333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50494</TotalTime>
  <Words>1506</Words>
  <Application>Microsoft Office PowerPoint</Application>
  <PresentationFormat>Custom</PresentationFormat>
  <Paragraphs>99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1788</cp:revision>
  <dcterms:created xsi:type="dcterms:W3CDTF">2016-10-22T10:55:29Z</dcterms:created>
  <dcterms:modified xsi:type="dcterms:W3CDTF">2022-03-15T06:55:05Z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