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588" r:id="rId2"/>
    <p:sldId id="632" r:id="rId3"/>
    <p:sldId id="642" r:id="rId4"/>
    <p:sldId id="704" r:id="rId5"/>
    <p:sldId id="705" r:id="rId6"/>
    <p:sldId id="696" r:id="rId7"/>
    <p:sldId id="706" r:id="rId8"/>
    <p:sldId id="707" r:id="rId9"/>
    <p:sldId id="708" r:id="rId10"/>
    <p:sldId id="709" r:id="rId11"/>
    <p:sldId id="710" r:id="rId12"/>
    <p:sldId id="309" r:id="rId13"/>
  </p:sldIdLst>
  <p:sldSz cx="12738100" cy="8763000"/>
  <p:notesSz cx="6858000" cy="9144000"/>
  <p:custDataLst>
    <p:tags r:id="rId15"/>
  </p:custDataLst>
  <p:defaultTextStyle>
    <a:defPPr>
      <a:defRPr lang="en-US"/>
    </a:defPPr>
    <a:lvl1pPr marL="0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1pPr>
    <a:lvl2pPr marL="48836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2pPr>
    <a:lvl3pPr marL="97673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3pPr>
    <a:lvl4pPr marL="146510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4pPr>
    <a:lvl5pPr marL="195347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5pPr>
    <a:lvl6pPr marL="244184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6pPr>
    <a:lvl7pPr marL="293021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7pPr>
    <a:lvl8pPr marL="3418586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8pPr>
    <a:lvl9pPr marL="3906955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هداف" id="{43529ADA-5418-4AC2-98E7-5A252FECC400}">
          <p14:sldIdLst>
            <p14:sldId id="588"/>
            <p14:sldId id="632"/>
            <p14:sldId id="642"/>
            <p14:sldId id="704"/>
            <p14:sldId id="705"/>
            <p14:sldId id="696"/>
            <p14:sldId id="706"/>
            <p14:sldId id="707"/>
            <p14:sldId id="708"/>
            <p14:sldId id="709"/>
            <p14:sldId id="710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36" userDrawn="1">
          <p15:clr>
            <a:srgbClr val="A4A3A4"/>
          </p15:clr>
        </p15:guide>
        <p15:guide id="2" pos="40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tfi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5F7B3"/>
    <a:srgbClr val="CCB85F"/>
    <a:srgbClr val="2B2B2C"/>
    <a:srgbClr val="393728"/>
    <a:srgbClr val="94840E"/>
    <a:srgbClr val="514B25"/>
    <a:srgbClr val="494107"/>
    <a:srgbClr val="6F630B"/>
    <a:srgbClr val="F3F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990" autoAdjust="0"/>
    <p:restoredTop sz="95326" autoAdjust="0"/>
  </p:normalViewPr>
  <p:slideViewPr>
    <p:cSldViewPr snapToGrid="0">
      <p:cViewPr varScale="1">
        <p:scale>
          <a:sx n="57" d="100"/>
          <a:sy n="57" d="100"/>
        </p:scale>
        <p:origin x="918" y="66"/>
      </p:cViewPr>
      <p:guideLst>
        <p:guide orient="horz" pos="2736"/>
        <p:guide pos="40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-274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83F75F9-02C3-4482-9BF8-155EFB20CC66}" type="datetimeFigureOut">
              <a:rPr lang="fa-IR" smtClean="0"/>
              <a:pPr/>
              <a:t>04/09/1443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685800"/>
            <a:ext cx="4981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1DE18D-881E-42C7-BB82-5B2A40C5CEA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2212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1DE18D-881E-42C7-BB82-5B2A40C5CEA5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92076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5358" y="2722215"/>
            <a:ext cx="10827385" cy="18783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0718" y="4965700"/>
            <a:ext cx="8916671" cy="22394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1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5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58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10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62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14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04/09/1443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3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04/09/1443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9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222" y="5631042"/>
            <a:ext cx="10827385" cy="1740429"/>
          </a:xfrm>
        </p:spPr>
        <p:txBody>
          <a:bodyPr anchor="t"/>
          <a:lstStyle>
            <a:lvl1pPr algn="r">
              <a:defRPr sz="4827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6222" y="3714134"/>
            <a:ext cx="10827385" cy="1916906"/>
          </a:xfrm>
        </p:spPr>
        <p:txBody>
          <a:bodyPr anchor="b"/>
          <a:lstStyle>
            <a:lvl1pPr marL="0" indent="0">
              <a:buNone/>
              <a:defRPr sz="2412">
                <a:solidFill>
                  <a:schemeClr val="tx1">
                    <a:tint val="75000"/>
                  </a:schemeClr>
                </a:solidFill>
              </a:defRPr>
            </a:lvl1pPr>
            <a:lvl2pPr marL="551790" indent="0">
              <a:buNone/>
              <a:defRPr sz="2174">
                <a:solidFill>
                  <a:schemeClr val="tx1">
                    <a:tint val="75000"/>
                  </a:schemeClr>
                </a:solidFill>
              </a:defRPr>
            </a:lvl2pPr>
            <a:lvl3pPr marL="1103581" indent="0">
              <a:buNone/>
              <a:defRPr sz="1931">
                <a:solidFill>
                  <a:schemeClr val="tx1">
                    <a:tint val="75000"/>
                  </a:schemeClr>
                </a:solidFill>
              </a:defRPr>
            </a:lvl3pPr>
            <a:lvl4pPr marL="1655370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4pPr>
            <a:lvl5pPr marL="220715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5pPr>
            <a:lvl6pPr marL="275894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6pPr>
            <a:lvl7pPr marL="3310741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7pPr>
            <a:lvl8pPr marL="3862528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8pPr>
            <a:lvl9pPr marL="441431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04/09/1443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2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195944" y="1214845"/>
            <a:ext cx="11560628" cy="596583"/>
          </a:xfrm>
        </p:spPr>
        <p:txBody>
          <a:bodyPr/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6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IRTitr" panose="02000506000000020002" pitchFamily="2" charset="-78"/>
                <a:ea typeface="+mn-ea"/>
                <a:cs typeface="IRTitr" panose="02000506000000020002" pitchFamily="2" charset="-78"/>
              </a:rPr>
              <a:t>تیتر اصلی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961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1961538"/>
            <a:ext cx="5628206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905" y="2779008"/>
            <a:ext cx="5628206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0781" y="1961538"/>
            <a:ext cx="5630417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0781" y="2779008"/>
            <a:ext cx="5630417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04/09/1443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2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04/09/1443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25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04/09/1443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293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910" y="348896"/>
            <a:ext cx="4190747" cy="1484843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0244" y="348901"/>
            <a:ext cx="7120951" cy="7478979"/>
          </a:xfrm>
        </p:spPr>
        <p:txBody>
          <a:bodyPr/>
          <a:lstStyle>
            <a:lvl1pPr>
              <a:defRPr sz="3862"/>
            </a:lvl1pPr>
            <a:lvl2pPr>
              <a:defRPr sz="3379"/>
            </a:lvl2pPr>
            <a:lvl3pPr>
              <a:defRPr sz="2896"/>
            </a:lvl3pPr>
            <a:lvl4pPr>
              <a:defRPr sz="2412"/>
            </a:lvl4pPr>
            <a:lvl5pPr>
              <a:defRPr sz="2412"/>
            </a:lvl5pPr>
            <a:lvl6pPr>
              <a:defRPr sz="2412"/>
            </a:lvl6pPr>
            <a:lvl7pPr>
              <a:defRPr sz="2412"/>
            </a:lvl7pPr>
            <a:lvl8pPr>
              <a:defRPr sz="2412"/>
            </a:lvl8pPr>
            <a:lvl9pPr>
              <a:defRPr sz="24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6910" y="1833743"/>
            <a:ext cx="4190747" cy="5994136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04/09/1443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4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760" y="6134101"/>
            <a:ext cx="7642860" cy="724166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96760" y="782990"/>
            <a:ext cx="7642860" cy="5257800"/>
          </a:xfrm>
        </p:spPr>
        <p:txBody>
          <a:bodyPr/>
          <a:lstStyle>
            <a:lvl1pPr marL="0" indent="0">
              <a:buNone/>
              <a:defRPr sz="3862"/>
            </a:lvl1pPr>
            <a:lvl2pPr marL="551790" indent="0">
              <a:buNone/>
              <a:defRPr sz="3379"/>
            </a:lvl2pPr>
            <a:lvl3pPr marL="1103581" indent="0">
              <a:buNone/>
              <a:defRPr sz="2896"/>
            </a:lvl3pPr>
            <a:lvl4pPr marL="1655370" indent="0">
              <a:buNone/>
              <a:defRPr sz="2412"/>
            </a:lvl4pPr>
            <a:lvl5pPr marL="2207159" indent="0">
              <a:buNone/>
              <a:defRPr sz="2412"/>
            </a:lvl5pPr>
            <a:lvl6pPr marL="2758949" indent="0">
              <a:buNone/>
              <a:defRPr sz="2412"/>
            </a:lvl6pPr>
            <a:lvl7pPr marL="3310741" indent="0">
              <a:buNone/>
              <a:defRPr sz="2412"/>
            </a:lvl7pPr>
            <a:lvl8pPr marL="3862528" indent="0">
              <a:buNone/>
              <a:defRPr sz="2412"/>
            </a:lvl8pPr>
            <a:lvl9pPr marL="4414319" indent="0">
              <a:buNone/>
              <a:defRPr sz="2412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96760" y="6858265"/>
            <a:ext cx="7642860" cy="1028435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04/09/1443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04/09/1443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8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5125" y="350930"/>
            <a:ext cx="2866073" cy="74769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6905" y="350930"/>
            <a:ext cx="8385916" cy="74769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04/09/1443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8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905" y="350929"/>
            <a:ext cx="11464291" cy="14605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2044702"/>
            <a:ext cx="11464291" cy="578317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8972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04/09/1443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2187" y="8122005"/>
            <a:ext cx="4033732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6905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5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103581" rtl="1" eaLnBrk="1" latinLnBrk="0" hangingPunct="1">
        <a:spcBef>
          <a:spcPct val="0"/>
        </a:spcBef>
        <a:buNone/>
        <a:defRPr sz="5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3841" indent="-413841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3862" kern="1200">
          <a:solidFill>
            <a:schemeClr val="tx1"/>
          </a:solidFill>
          <a:latin typeface="+mn-lt"/>
          <a:ea typeface="+mn-ea"/>
          <a:cs typeface="+mn-cs"/>
        </a:defRPr>
      </a:lvl1pPr>
      <a:lvl2pPr marL="896659" indent="-344870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3379" kern="1200">
          <a:solidFill>
            <a:schemeClr val="tx1"/>
          </a:solidFill>
          <a:latin typeface="+mn-lt"/>
          <a:ea typeface="+mn-ea"/>
          <a:cs typeface="+mn-cs"/>
        </a:defRPr>
      </a:lvl2pPr>
      <a:lvl3pPr marL="137947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896" kern="1200">
          <a:solidFill>
            <a:schemeClr val="tx1"/>
          </a:solidFill>
          <a:latin typeface="+mn-lt"/>
          <a:ea typeface="+mn-ea"/>
          <a:cs typeface="+mn-cs"/>
        </a:defRPr>
      </a:lvl3pPr>
      <a:lvl4pPr marL="1931266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2412" kern="1200">
          <a:solidFill>
            <a:schemeClr val="tx1"/>
          </a:solidFill>
          <a:latin typeface="+mn-lt"/>
          <a:ea typeface="+mn-ea"/>
          <a:cs typeface="+mn-cs"/>
        </a:defRPr>
      </a:lvl4pPr>
      <a:lvl5pPr marL="248305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»"/>
        <a:defRPr sz="2412" kern="1200">
          <a:solidFill>
            <a:schemeClr val="tx1"/>
          </a:solidFill>
          <a:latin typeface="+mn-lt"/>
          <a:ea typeface="+mn-ea"/>
          <a:cs typeface="+mn-cs"/>
        </a:defRPr>
      </a:lvl5pPr>
      <a:lvl6pPr marL="303484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6pPr>
      <a:lvl7pPr marL="3586633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7pPr>
      <a:lvl8pPr marL="4138425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8pPr>
      <a:lvl9pPr marL="469021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5179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2pPr>
      <a:lvl3pPr marL="110358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3pPr>
      <a:lvl4pPr marL="165537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4pPr>
      <a:lvl5pPr marL="220715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5pPr>
      <a:lvl6pPr marL="275894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6pPr>
      <a:lvl7pPr marL="331074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7pPr>
      <a:lvl8pPr marL="3862528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8pPr>
      <a:lvl9pPr marL="441431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857067" y="350929"/>
            <a:ext cx="4244129" cy="546538"/>
          </a:xfrm>
          <a:noFill/>
        </p:spPr>
        <p:txBody>
          <a:bodyPr>
            <a:normAutofit fontScale="90000"/>
          </a:bodyPr>
          <a:lstStyle/>
          <a:p>
            <a:r>
              <a:rPr lang="fa-IR" dirty="0">
                <a:noFill/>
              </a:rPr>
              <a:t>بسم الله الرحمن الرحیم</a:t>
            </a:r>
            <a:endParaRPr lang="en-US" dirty="0">
              <a:noFill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450" y="1806057"/>
            <a:ext cx="4333333" cy="454128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1060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479EB9A2-BD24-4635-BED7-CA2C5D5FED4B}"/>
              </a:ext>
            </a:extLst>
          </p:cNvPr>
          <p:cNvSpPr txBox="1">
            <a:spLocks/>
          </p:cNvSpPr>
          <p:nvPr/>
        </p:nvSpPr>
        <p:spPr>
          <a:xfrm>
            <a:off x="2532185" y="2716441"/>
            <a:ext cx="7614138" cy="2767145"/>
          </a:xfrm>
          <a:prstGeom prst="rect">
            <a:avLst/>
          </a:prstGeom>
        </p:spPr>
        <p:txBody>
          <a:bodyPr vert="horz" lIns="91440" tIns="45720" rIns="91440" bIns="45720" rtlCol="1" anchor="ctr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fa-IR" sz="60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جلسه یازدهم</a:t>
            </a:r>
          </a:p>
          <a:p>
            <a:pPr>
              <a:spcAft>
                <a:spcPts val="2400"/>
              </a:spcAft>
              <a:defRPr/>
            </a:pPr>
            <a:r>
              <a:rPr lang="fa-IR" sz="56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مجاز در قرآن کریم </a:t>
            </a:r>
            <a:r>
              <a:rPr lang="fa-IR" sz="56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B Titr" panose="00000700000000000000" pitchFamily="2" charset="-78"/>
              </a:rPr>
              <a:t>(4)</a:t>
            </a:r>
            <a:endParaRPr lang="fa-IR" sz="5600" dirty="0">
              <a:ln w="0"/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Titr" panose="02000506000000020002" pitchFamily="2" charset="-78"/>
              <a:ea typeface="M Mitra" pitchFamily="2" charset="-78"/>
              <a:cs typeface="B Titr" panose="000007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8966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95AB38F8-2EE0-417C-A05F-6C83B886DE83}"/>
              </a:ext>
            </a:extLst>
          </p:cNvPr>
          <p:cNvSpPr txBox="1">
            <a:spLocks/>
          </p:cNvSpPr>
          <p:nvPr/>
        </p:nvSpPr>
        <p:spPr>
          <a:xfrm>
            <a:off x="2497945" y="2373923"/>
            <a:ext cx="7742207" cy="4730262"/>
          </a:xfrm>
          <a:prstGeom prst="rect">
            <a:avLst/>
          </a:prstGeom>
          <a:gradFill>
            <a:gsLst>
              <a:gs pos="70000">
                <a:schemeClr val="tx1">
                  <a:alpha val="55000"/>
                  <a:lumMod val="0"/>
                </a:schemeClr>
              </a:gs>
              <a:gs pos="32000">
                <a:schemeClr val="tx1">
                  <a:alpha val="24000"/>
                  <a:lumMod val="0"/>
                </a:schemeClr>
              </a:gs>
              <a:gs pos="21000">
                <a:schemeClr val="tx1">
                  <a:alpha val="0"/>
                  <a:lumMod val="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1"/>
          </a:gradFill>
        </p:spPr>
        <p:txBody>
          <a:bodyPr vert="horz" lIns="457200" tIns="45720" rIns="0" bIns="45720" rtlCol="1" anchor="t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2638425" algn="r">
              <a:spcAft>
                <a:spcPts val="3000"/>
              </a:spcAft>
              <a:defRPr/>
            </a:pPr>
            <a:r>
              <a:rPr lang="fa-IR" sz="2800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اهداف جلسه</a:t>
            </a:r>
          </a:p>
          <a:p>
            <a:pPr algn="r">
              <a:spcAft>
                <a:spcPts val="3000"/>
              </a:spcAft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از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دانشجو انتظار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می‌رود پس از مطالعه مطالب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این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درس بتواند:</a:t>
            </a:r>
            <a:endParaRPr lang="en-US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انواع مجاز لغوی را از یکدیگر تمییز دهد</a:t>
            </a: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شیوه صحیح مجاز لغوی در آیات مذکور را توضیح دهد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874503-13DF-45A6-BE2A-2401814D33E0}"/>
              </a:ext>
            </a:extLst>
          </p:cNvPr>
          <p:cNvCxnSpPr/>
          <p:nvPr/>
        </p:nvCxnSpPr>
        <p:spPr>
          <a:xfrm>
            <a:off x="2743200" y="3727937"/>
            <a:ext cx="7350369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7FB29-31BD-4154-B00B-9A085569FE87}"/>
              </a:ext>
            </a:extLst>
          </p:cNvPr>
          <p:cNvCxnSpPr>
            <a:cxnSpLocks/>
          </p:cNvCxnSpPr>
          <p:nvPr/>
        </p:nvCxnSpPr>
        <p:spPr>
          <a:xfrm>
            <a:off x="5486400" y="2860429"/>
            <a:ext cx="1705941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6089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مجاز لغوی: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57633"/>
            <a:ext cx="10428907" cy="5334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6400" indent="-406400" algn="r" rtl="1"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10) به کار بردن تثنیه به جای جمع:</a:t>
            </a:r>
          </a:p>
          <a:p>
            <a:pPr marL="633413" algn="r" rtl="1">
              <a:spcAft>
                <a:spcPts val="16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1)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ثمَّ ارْجِعِ الْبَصَرَ كَرَّتَين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(ملک/4): منظور از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کرتین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به معنای دوبار، بارها می¬باشد.</a:t>
            </a:r>
          </a:p>
          <a:p>
            <a:pPr marL="633413" algn="r" rtl="1">
              <a:spcAft>
                <a:spcPts val="16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2)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الطَّلَاقُ مَرَّتَان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(بقره/229): منظو از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مرتان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سه بار است.</a:t>
            </a:r>
          </a:p>
          <a:p>
            <a:pPr algn="r" rtl="1"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11) به کار بردن جمع به جای مفرد: </a:t>
            </a:r>
          </a:p>
          <a:p>
            <a:pPr marL="633413" algn="r" rtl="1">
              <a:spcAft>
                <a:spcPts val="16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1)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قَالَ رَبِّ ارْجِعُون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(مومنون/99): به جای (ارجعنی)،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ارجعون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آمده</a:t>
            </a:r>
          </a:p>
          <a:p>
            <a:pPr marL="633413" algn="r" rtl="1">
              <a:spcAft>
                <a:spcPts val="16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2)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فَنَاظِرَةُ  بِمَ يَرْجِعُ الْمُرْسَلُون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(نمل/35): ابن فارس:  به جای (المرسل)،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مرسلون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آمده. </a:t>
            </a:r>
          </a:p>
          <a:p>
            <a:pPr marL="633413" algn="r" rtl="1">
              <a:spcAft>
                <a:spcPts val="16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3)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فَنَادَتْهُ الْمَلَائكَةُ وَ هُوَ قَائمٌ يُصَلىِّ فىِ الْمِحْرَابِ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(آل عمران/39): منظور از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ملائکه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جبرئیل است. </a:t>
            </a:r>
          </a:p>
          <a:p>
            <a:pPr marL="633413" algn="r" rtl="1">
              <a:spcAft>
                <a:spcPts val="16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4)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يُنزَّلُ الْمَلَائكَةَ بِالرُّوحِ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(نحل/39): منظور از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ملائکه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جبرئیل است.</a:t>
            </a:r>
          </a:p>
          <a:p>
            <a:pPr marL="633413" algn="r" rtl="1">
              <a:spcAft>
                <a:spcPts val="16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5)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إِذْ قَتَلْتُمْ نَفْسًا فَادَّارَأْتُمْ فِيها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(بقره/72): منظور از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قتلتم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یک قاتل 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86560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مجاز لغوی: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57633"/>
            <a:ext cx="10428907" cy="5529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6400" indent="-406400" algn="r" rtl="1"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12) به کار بردن جمع به جای تثنیه:</a:t>
            </a:r>
          </a:p>
          <a:p>
            <a:pPr marL="509588" algn="r" rtl="1">
              <a:spcAft>
                <a:spcPts val="12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1)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قَالَتَا أَتَيْنَا طَائعِين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(فصلت/11):</a:t>
            </a:r>
          </a:p>
          <a:p>
            <a:pPr marL="1195388" algn="r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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طَائعِين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جمع است و مقصود طائعَینِ است. </a:t>
            </a:r>
          </a:p>
          <a:p>
            <a:pPr marL="509588" algn="r" rtl="1">
              <a:spcAft>
                <a:spcPts val="12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2)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قَالُواْ لَا تَخَفْ  خَصْمَانِ بَغَى‏ بَعْضُنَا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(ص/22):</a:t>
            </a:r>
          </a:p>
          <a:p>
            <a:pPr marL="1195388" algn="r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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مراد از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قالوا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قالا است. </a:t>
            </a:r>
          </a:p>
          <a:p>
            <a:pPr marL="509588" algn="r" rtl="1">
              <a:spcAft>
                <a:spcPts val="12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3)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فَإِن كاَنَ لَهُ إِخْوَةٌ فَلِأُمِّهِ السُّدُسُ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(نساء/11):</a:t>
            </a:r>
          </a:p>
          <a:p>
            <a:pPr marL="1195388" algn="r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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إِخْوَةٌ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اخوان است.  </a:t>
            </a:r>
          </a:p>
          <a:p>
            <a:pPr marL="509588" algn="r" rtl="1">
              <a:spcAft>
                <a:spcPts val="12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4)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فَقَدْ صَغَتْ قُلُوبُكُمَا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(تحریم/4):</a:t>
            </a:r>
          </a:p>
          <a:p>
            <a:pPr marL="1195388" algn="r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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قُلُوبُكُمَا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قلباکما است.</a:t>
            </a:r>
          </a:p>
          <a:p>
            <a:pPr marL="509588" algn="r" rtl="1">
              <a:spcAft>
                <a:spcPts val="12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5)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دَاوُدَ وَ سُلَيْمَانَ إِذْ يحَكُمَانِ فىِ الحْرْثِ إِذْ نَفَشَتْ فِيهِ غَنَمُ الْقَوْمِ وَ كُنَّا لحِكْمِهِمْ شَاهِدِين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(انبیاء/78)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152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مجاز لغوی: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57633"/>
            <a:ext cx="10428907" cy="5519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به کار بردن فعل ماضی به جای مضارع (اطلاق الماضی علی المضارع)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809625" indent="-406400" algn="r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أَتىَ أَمْرُ اللَّهِ فَلَا تَسْتَعْجِلُوه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(نحل/1):</a:t>
            </a:r>
          </a:p>
          <a:p>
            <a:pPr marL="1371600" indent="-406400" algn="r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فعل ماضی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اتی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فعل مضارع (یاتی) است. </a:t>
            </a:r>
          </a:p>
          <a:p>
            <a:pPr marL="809625" indent="-406400" algn="r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2)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نُفِخَ فىِ الصُّورِ فَصَعِقَ مَن فىِ السَّمَاوَاتِ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(زمر/68):</a:t>
            </a:r>
          </a:p>
          <a:p>
            <a:pPr marL="1371600" indent="-406400" algn="r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نفخ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(ینفخ) است.</a:t>
            </a:r>
          </a:p>
          <a:p>
            <a:pPr marL="809625" indent="-406400" algn="r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3)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إِذْ قَالَ اللَّهُ يَاعِيسىَ ابْنَ مَرْيَمَ ءَ أَنتَ قُلْتَ لِلنَّاسِ اتخَّذُونىِ وَ أُمِّىَ إِلَهَين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(مائده /116):</a:t>
            </a:r>
          </a:p>
          <a:p>
            <a:pPr marL="1371600" indent="-406400" algn="r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منظور از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قال الله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مضارع است چون این سوال خداوند در آینده از حضرت عیسی پرسیده می‏شود.</a:t>
            </a:r>
          </a:p>
          <a:p>
            <a:pPr marL="809625" indent="-406400" algn="r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4)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بَرَزُواْ لِلَّهِ جَمِيعًا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(ابراهیم/21):</a:t>
            </a:r>
          </a:p>
          <a:p>
            <a:pPr marL="1371600" indent="-406400" algn="r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فعل ماضی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برزوا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مضارع است.</a:t>
            </a:r>
          </a:p>
          <a:p>
            <a:pPr marL="809625" indent="-406400" algn="r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5)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نَادَى أَصحْابُ الْأَعْرَافِ رِجَالًا يَعْرِفُونهَم بِسِيمَاهُم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(اعراف/48):</a:t>
            </a:r>
          </a:p>
          <a:p>
            <a:pPr marL="1371600" indent="-406400" algn="r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نادی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مضارع 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3618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مجاز لغوی: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57633"/>
            <a:ext cx="10428907" cy="5519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به کاربردن فعل مضارع به جای ماضی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809625" indent="-406400" algn="r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أَ تَأْمُرُونَ النَّاسَ بِالْبرِّ وَ تَنسَوْنَ أَنفُسَكُمْ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(بقره/44):</a:t>
            </a:r>
          </a:p>
          <a:p>
            <a:pPr marL="1776413" indent="-406400" algn="r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فعل مضارع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تَنسَوْنَ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(نسیتم) است.</a:t>
            </a:r>
          </a:p>
          <a:p>
            <a:pPr marL="809625" indent="-406400" algn="r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2)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وَاتَّبَعُواْ مَا تَتْلُواْ الشَّيَاطِينُ عَلىَ‏ مُلْكِ سُلَيْمَان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(بقره/102):</a:t>
            </a:r>
          </a:p>
          <a:p>
            <a:pPr marL="1776413" indent="-406400" algn="r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فعل مضارع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تتلوا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به معنای ماضی است.</a:t>
            </a:r>
          </a:p>
          <a:p>
            <a:pPr marL="809625" indent="-406400" algn="r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3)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لَقَدْ نَعْلَمُ أَنَّهُمْ يَقُولُونَ إِنَّمَا يُعَلِّمُهُ بَشَر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(نحل/103):</a:t>
            </a:r>
          </a:p>
          <a:p>
            <a:pPr marL="1776413" indent="-406400" algn="r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نعلم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و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یقولون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به معنای ماضی هستند.</a:t>
            </a:r>
          </a:p>
          <a:p>
            <a:pPr marL="809625" indent="-406400" algn="r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4)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قَدْ يَعْلَمُ مَا أَنتُمْ عَلَيْهِ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(نور/64):</a:t>
            </a:r>
          </a:p>
          <a:p>
            <a:pPr marL="1776413" indent="-406400" algn="r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قد یعلم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ماضی است.</a:t>
            </a:r>
          </a:p>
          <a:p>
            <a:pPr marL="809625" indent="-406400" algn="r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5)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قُلْ فَلِمَ تَقْتُلُونَ أَنبِيَاءَ الله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(بقره/91):</a:t>
            </a:r>
          </a:p>
          <a:p>
            <a:pPr marL="1776413" indent="-406400" algn="r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تَقْتُلُونَ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ماضی 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3274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مجاز لغوی: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57633"/>
            <a:ext cx="10428907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9625" indent="-406400" algn="r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6)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فَفَرِيقًا كَذَّبْتُمْ وَ فَرِيقًا تَقْتُلُون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(بقره/87):</a:t>
            </a:r>
          </a:p>
          <a:p>
            <a:pPr marL="1776413" indent="-406400" algn="r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تَقْتُلُون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ماضی است.</a:t>
            </a:r>
          </a:p>
          <a:p>
            <a:pPr marL="809625" indent="-406400" algn="r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7)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يَقُولُ الَّذِينَ كَفَرُواْ لَسْتَ مُرْسَلًا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(رعد/43):</a:t>
            </a:r>
          </a:p>
          <a:p>
            <a:pPr marL="1776413" indent="-406400" algn="r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يَقُولُ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ماضی است.</a:t>
            </a:r>
          </a:p>
          <a:p>
            <a:pPr algn="r" rtl="1">
              <a:spcAft>
                <a:spcPts val="12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تعبیر از زمان آینده با اسم فاعل: </a:t>
            </a:r>
          </a:p>
          <a:p>
            <a:pPr marL="860425" indent="-457200" algn="r" rtl="1">
              <a:spcAft>
                <a:spcPts val="1200"/>
              </a:spcAft>
              <a:buFont typeface="Wingdings" panose="05000000000000000000" pitchFamily="2" charset="2"/>
              <a:buChar char="þ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إِنَّ الدِّينَ لَوَاقِع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(ذاریات/6):</a:t>
            </a:r>
          </a:p>
          <a:p>
            <a:pPr marL="1319213" algn="r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اسم فاعل و به معنای آینده به کار رفته است.</a:t>
            </a:r>
          </a:p>
          <a:p>
            <a:pPr algn="r" rtl="1">
              <a:spcAft>
                <a:spcPts val="12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 تعبیر از زمان آینده با اسم مفعول:</a:t>
            </a:r>
          </a:p>
          <a:p>
            <a:pPr marL="860425" indent="-457200" algn="r" rtl="1">
              <a:spcAft>
                <a:spcPts val="1200"/>
              </a:spcAft>
              <a:buFont typeface="Wingdings" panose="05000000000000000000" pitchFamily="2" charset="2"/>
              <a:buChar char="þ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ذَلِكَ يَوْمٌ مجَّمُوعٌ لَّهُ النَّاس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(هود/103):</a:t>
            </a:r>
          </a:p>
          <a:p>
            <a:pPr marL="1319213" algn="r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مجموع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اسم مفعول و به معنای آینده به کار رفته 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2342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مجاز لغوی: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57633"/>
            <a:ext cx="10428907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30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به کار بردن جمله خبری به جای جمله انشایی (اطلاق الخبر علی الطلب)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809625" indent="-406400" algn="r" rtl="1"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الْوَالِدَاتُ يُرْضِعْنَ أَوْلَادَهُنَّ حَوْلَينِ كاَمِلَين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(بقره/233):</a:t>
            </a:r>
          </a:p>
          <a:p>
            <a:pPr marL="1776413" indent="-406400" algn="r" rtl="1"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جمله خبری: مادران شیر می‏دهند. جمله طلبی: مادران باید شیر دهند.</a:t>
            </a:r>
          </a:p>
          <a:p>
            <a:pPr marL="809625" indent="-406400" algn="r" rtl="1"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2)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الْمُطَلَّقَاتُ يَترَبَّصْنَ بِأَنفُسِهِنَّ ثَلَاثَةَ قُرُوء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(بقره/228):</a:t>
            </a:r>
          </a:p>
          <a:p>
            <a:pPr marL="1776413" indent="-406400" algn="r" rtl="1"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جمله خبری: زنان مطلقه عده نگه می‏دارند. جمله طلبی: باید عده نگه دارند.</a:t>
            </a:r>
          </a:p>
          <a:p>
            <a:pPr marL="809625" indent="-406400" algn="r" rtl="1"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3)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فَلَا رَفَثَ وَ لَا فُسُوقَ وَ لَا جِدَالَ فىِ الْحَج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(بقره/197):</a:t>
            </a:r>
          </a:p>
          <a:p>
            <a:pPr marL="1776413" indent="-406400" algn="r" rtl="1"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جمله خبری: در حج همبستری، گناه و جدال نیست. جمله طلبی: گناه نکنید.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38003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مجاز لغوی: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57633"/>
            <a:ext cx="10428907" cy="5627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6400" indent="-406400" algn="r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4)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وَمَا تُنفِقُونَ إِلَّا ابْتِغَاءَ وَجْهِ اللَّهِ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(بقره/272):</a:t>
            </a:r>
          </a:p>
          <a:p>
            <a:pPr marL="1495425" indent="-406400" algn="r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جمله خبری: و جز برای رضای خدا انفاق نمی‏کنید. جمله طلبی: انفاق نکنید.</a:t>
            </a:r>
          </a:p>
          <a:p>
            <a:pPr marL="406400" indent="-406400" algn="r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5)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لَّا يَمَسُّهُ إِلَّا الْمُطَهَّرُونَ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(واقعه/79):</a:t>
            </a:r>
          </a:p>
          <a:p>
            <a:pPr marL="1495425" indent="-406400" algn="r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جمله خبری: جز پاکان به آن دست نمی‏زنند. جمله طلبی: نباید جز پاکان به آن دست زنند.</a:t>
            </a:r>
          </a:p>
          <a:p>
            <a:pPr marL="406400" indent="-406400" algn="r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6)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إِذْ أَخَذْنَا مِيثَاقَ بَنىِ إِسْرَ ءِيلَ لَا تَعْبُدُونَ إِلَّا اللَّهَ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(بقره/83):</a:t>
            </a:r>
          </a:p>
          <a:p>
            <a:pPr marL="1495425" indent="-406400" algn="r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جمله خبری: جز خداوند یگانه را پرستش نمی‏کنید. جمله طلبی: ... پرستش نکنید.</a:t>
            </a:r>
          </a:p>
          <a:p>
            <a:pPr marL="406400" indent="-406400" algn="r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7)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قَالَ لَا تَثرْيبَ عَلَيْكُمُ الْيَوْمَ  يَغْفِرُ اللَّهُ لَكُمْ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(یوسف/92):</a:t>
            </a:r>
          </a:p>
          <a:p>
            <a:pPr marL="1495425" indent="-406400" algn="r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جمله خبری: خداوند شما را می‏بخشد. جمله طلبی: خداوند شما را ببخشد.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062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مجاز لغوی: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57633"/>
            <a:ext cx="10428907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30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به کار بردن جمله انشایی در معنای خبری (اطلاق الإنشاء علی الخبر)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406400" indent="-406400" algn="r" rtl="1"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قُلْ مَن كاَنَ فىِ الضَّلَالَةِ فَلْيَمْدُدْ لَهُ الرَّحْمَانُ مَدًّا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(مریم/79):</a:t>
            </a:r>
          </a:p>
          <a:p>
            <a:pPr marL="633413" indent="-406400" algn="r" rtl="1"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جمله انشایی: باید خداوند به او مهلت دهد. جمله خبری: خداوند به به او مهلت می‏دهد. </a:t>
            </a:r>
          </a:p>
          <a:p>
            <a:pPr marL="406400" indent="-406400" algn="r" rtl="1"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2)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اتَّبِعُواْ سَبِيلَنَا وَ لْنَحْمِلْ خَطَايَاكُم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(عنکبوت/12):</a:t>
            </a:r>
          </a:p>
          <a:p>
            <a:pPr marL="633413" indent="-406400" algn="r" rtl="1"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انشایی: ما را پیروی کنید باید گناهان شما را به عهده بگیریم. خبری: ما را پيروى كنيد؛ گناهتان بر عهده ما. </a:t>
            </a:r>
          </a:p>
          <a:p>
            <a:pPr marL="406400" indent="-406400" algn="r" rtl="1"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3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)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فَلْيَضْحَكُواْ قَلِيلًا وَ لْيَبْكُواْ كَثِيرًا جَزَاءَ  بِمَا كاَنُواْ يَكْسِبُو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ن»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(توبه/82):</a:t>
            </a:r>
          </a:p>
          <a:p>
            <a:pPr marL="633413" indent="-406400" algn="r" rtl="1"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جمله انشایی: باید کمتر بخندند و بسیار گریه کنند. جمله خبری: کمتر می خندند و بسیار می‏گریند.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758789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9617" y="3102862"/>
            <a:ext cx="11464291" cy="182083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والسلام علیکم و</a:t>
            </a:r>
            <a:r>
              <a:rPr lang="en-US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 </a:t>
            </a:r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رحمه الله</a:t>
            </a:r>
            <a:endParaRPr lang="en-US" sz="6600" dirty="0">
              <a:ln w="0"/>
              <a:gradFill>
                <a:gsLst>
                  <a:gs pos="0">
                    <a:srgbClr val="2B2B2C"/>
                  </a:gs>
                  <a:gs pos="50000">
                    <a:srgbClr val="CCB85F"/>
                  </a:gs>
                  <a:gs pos="100000">
                    <a:srgbClr val="374A1C"/>
                  </a:gs>
                </a:gsLst>
                <a:lin ang="5400000"/>
              </a:gradFill>
              <a:effectLst>
                <a:reflection blurRad="6350" stA="53000" endA="300" endPos="42000" dist="12700" dir="5400000" sy="-90000" algn="bl" rotWithShape="0"/>
              </a:effectLst>
              <a:latin typeface="IRTitr" panose="02000506000000020002" pitchFamily="2" charset="-78"/>
              <a:cs typeface="IRTit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0253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1_OFFICE THEME" val="ysg7xvhp"/>
  <p:tag name="ARTICULATE_SLIDE_THUMBNAIL_REFRESH" val="1"/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51891</TotalTime>
  <Words>1300</Words>
  <Application>Microsoft Office PowerPoint</Application>
  <PresentationFormat>Custom</PresentationFormat>
  <Paragraphs>98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IRBadr</vt:lpstr>
      <vt:lpstr>IRMitra</vt:lpstr>
      <vt:lpstr>IRTitr</vt:lpstr>
      <vt:lpstr>Wingdings</vt:lpstr>
      <vt:lpstr>1_Office Theme</vt:lpstr>
      <vt:lpstr>بسم الله الرحمن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الرحیم</dc:title>
  <dc:creator>lotfi</dc:creator>
  <cp:lastModifiedBy>mojtaba</cp:lastModifiedBy>
  <cp:revision>1798</cp:revision>
  <dcterms:created xsi:type="dcterms:W3CDTF">2016-10-22T10:55:29Z</dcterms:created>
  <dcterms:modified xsi:type="dcterms:W3CDTF">2022-04-05T05:16:18Z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20E2F6F5-AD2C-4552-8D3D-163F9D9896D4</vt:lpwstr>
  </property>
  <property fmtid="{D5CDD505-2E9C-101B-9397-08002B2CF9AE}" pid="3" name="ArticulatePath">
    <vt:lpwstr>Hadith02-2</vt:lpwstr>
  </property>
</Properties>
</file>