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588" r:id="rId2"/>
    <p:sldId id="632" r:id="rId3"/>
    <p:sldId id="642" r:id="rId4"/>
    <p:sldId id="696" r:id="rId5"/>
    <p:sldId id="697" r:id="rId6"/>
    <p:sldId id="698" r:id="rId7"/>
    <p:sldId id="699" r:id="rId8"/>
    <p:sldId id="700" r:id="rId9"/>
    <p:sldId id="701" r:id="rId10"/>
    <p:sldId id="702" r:id="rId11"/>
    <p:sldId id="703" r:id="rId12"/>
    <p:sldId id="704" r:id="rId13"/>
    <p:sldId id="309" r:id="rId14"/>
  </p:sldIdLst>
  <p:sldSz cx="12738100" cy="8763000"/>
  <p:notesSz cx="6858000" cy="9144000"/>
  <p:custDataLst>
    <p:tags r:id="rId16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96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04/09/1443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دوازدهم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مجاز در قرآن کریم </a:t>
            </a: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(5)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انواع مجاز لغوی را از یکدیگر تمییز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شیوه صحیح مجاز لغوی در آیات مذکور را توضیح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6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استفاده از صیغه جمع قلت به جای جمع کثرت (وضع جمع القله موضع الکثره)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هُمْ فىِ </a:t>
            </a:r>
            <a:r>
              <a:rPr lang="fa-IR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الْغُرُفَاتِ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ءَامِنُون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(سبا/37):</a:t>
            </a:r>
          </a:p>
          <a:p>
            <a:pPr marL="1776413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لحاظ وزن جمع قلت است و در معنای جمع کثرت آمده.</a:t>
            </a:r>
          </a:p>
          <a:p>
            <a:pPr marL="809625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لهَّمْ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دَرَجَاتٌ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عِندَ رَبِّهِم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(انفال/2):</a:t>
            </a:r>
          </a:p>
          <a:p>
            <a:pPr marL="1776413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دَرَجَاتٌ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جمع قلت است و در معنای جمع کثرت آمده.</a:t>
            </a:r>
          </a:p>
          <a:p>
            <a:pPr marL="809625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اللَّهُ يَتَوَفىَّ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الْأَنفُسَ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(زمر/42):</a:t>
            </a:r>
          </a:p>
          <a:p>
            <a:pPr marL="1776413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الْأَنفُسَ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جمع قلت است و در معنای جمع کثرت آمده.</a:t>
            </a:r>
          </a:p>
          <a:p>
            <a:pPr marL="809625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أَيَّامًا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مَّعْدُودَات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(بقره/184):</a:t>
            </a:r>
          </a:p>
          <a:p>
            <a:pPr marL="1776413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معدودات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جمع قلت است و در معنای جمع کثرت آمده.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3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استفاده از صیغه جمع کثرت به جای جمع قلت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3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الْمُطَلَّقَاتُ يَترَبَّصْنَ بِأَنفُسِهِنَّ ثَلَاثَةَ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قُرُوء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(بقره/228):</a:t>
            </a:r>
          </a:p>
          <a:p>
            <a:pPr marL="809625" indent="-406400" algn="r" rtl="1">
              <a:spcAft>
                <a:spcPts val="3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قُرُوء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از نظر وزن جمع کثرت است و در معنای جمع قلت (اَقرُء) به کار رفته. </a:t>
            </a:r>
          </a:p>
          <a:p>
            <a:pPr indent="-406400" algn="r" rtl="1">
              <a:spcAft>
                <a:spcPts val="3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قرار دادن جمله ندایی به جای جمله تعجبی ( وضع النداء موضع التعجب):</a:t>
            </a:r>
          </a:p>
          <a:p>
            <a:pPr marL="809625" indent="-406400" algn="r" rtl="1">
              <a:spcAft>
                <a:spcPts val="3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يَا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حَسْرَة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ً عَلىَ الْعِبَاد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(یس/30)</a:t>
            </a:r>
          </a:p>
          <a:p>
            <a:pPr marL="809625" indent="-406400" algn="r" rtl="1">
              <a:spcAft>
                <a:spcPts val="3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آیه: فیا لها حَسْرَةً. دلیل: تنها اشخاص مورد ندا قرار می‏گیرند و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حَسْرَة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ً»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شخص نیست. بنابر این مقصود از ندا در اینجا تعجب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4072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33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مذکر آوردن مونث (تذکیر المونث)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406400" indent="-406400" algn="r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فَمَن جَاءَهُ مَوْعِظَةٌ مِّن رَّبِّه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(بقره/275): جاء باید مونث می‏آمد چون موعظه مونث است.</a:t>
            </a:r>
          </a:p>
          <a:p>
            <a:pPr marL="406400" indent="-406400" algn="r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 أَحْيَيْنَا بِهِ بَلْدَةً مَّيْتًا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(ق/11): میتاً صفت بلده است و باید مونث می‏آمد.</a:t>
            </a:r>
          </a:p>
          <a:p>
            <a:pPr marL="406400" indent="-406400" algn="r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فَلَمَّا رَءَا الشَّمْسَ بَازِغَةً قَالَ هَذَا رَبىِّ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(انعام/78): هذا باید هذه می‏آمد چون شمس مونث است.</a:t>
            </a:r>
          </a:p>
          <a:p>
            <a:pPr marL="406400" indent="-406400" algn="r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رَحْمَتَ اللَّهِ قَرِيبٌ مِّنَ الْمُحْسِنِين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(اعراف/56): قریب خبر رحمت است و باید مونث می‏آمد.</a:t>
            </a:r>
          </a:p>
          <a:p>
            <a:pPr marL="406400" indent="-406400" algn="r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لَا يَزَالُونَ مخْتَلِفِينَ إِلَّا مَن رَّحِمَ رَبُّكَ وَ لِذَلِكَ خَلَقَهُم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‏»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(هود/118): مرجع ذلک: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رحمة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؛ باید مونث می‏آمد.</a:t>
            </a:r>
          </a:p>
          <a:p>
            <a:pPr marL="406400" indent="-406400" algn="r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6)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مَن جَاءَ بِالحَسَنَةِ فَلَهُ عَشرُ أَمْثَالِهَا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(انعام/160): امثال مذکر است پس عددش باید مونث(عشرۀ)آورده شود. </a:t>
            </a:r>
          </a:p>
          <a:p>
            <a:pPr marL="406400" indent="-406400" algn="r" rtl="1">
              <a:spcAft>
                <a:spcPts val="1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مونث آوردن مذکر:</a:t>
            </a:r>
          </a:p>
          <a:p>
            <a:pPr marL="406400" indent="-406400" algn="r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الَّذِينَ يَرِثُونَ الْفِرْدَوْسَ هُمْ فِيهَا خَالِدُون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‏»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(مومنون/11):فردوس مذکراست‏اما ضمیر فیها‏که‏به‏آن‏برمی‏گردد مونث آمده.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2884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 algn="r" rtl="1"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تغلیب: دادن حکم یک لفظ به لفظ دیگر، اطلاق حکم یکی از دو لفظ بر دیگری با هدف ایجاد شباهت میان آندو.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 كاَنَتْ مِنَ الْقَانِتِين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(تحریم/12):</a:t>
            </a:r>
          </a:p>
          <a:p>
            <a:pPr marL="1828800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باید القانتات می‏آمد. (تغلیب مذکر) </a:t>
            </a:r>
          </a:p>
          <a:p>
            <a:pPr marL="809625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فَأَنجَيْنَاهُ وَ أَهْلَهُ إِلَّا امْرَأَتَهُ كاَنَتْ مِنَ الْغَابرِين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(اعراف/83):</a:t>
            </a:r>
          </a:p>
          <a:p>
            <a:pPr marL="1828800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باید الغابرات می‏آمد.</a:t>
            </a:r>
          </a:p>
          <a:p>
            <a:pPr marL="809625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بَلْ أَنتُمْ قَوْمٌ تجَهَلُون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(نمل/55):</a:t>
            </a:r>
          </a:p>
          <a:p>
            <a:pPr marL="1828800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تجهلون صفت قوم است و باید یجهلون (به صیغه غایب) می‏آمد.</a:t>
            </a:r>
          </a:p>
          <a:p>
            <a:pPr marL="809625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قَالَ اذْهَبْ فَمَن تَبِعَكَ مِنْهُمْ فَإِنَّ جَهَنَّمَ جَزَاؤُكمْ جَزَاءً مَّوْفُورًا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(اسراء/63):</a:t>
            </a:r>
          </a:p>
          <a:p>
            <a:pPr marL="1828800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باید جزاوهم می‏آمد.</a:t>
            </a:r>
          </a:p>
          <a:p>
            <a:pPr marL="809625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لِلَّهِ يَسْجُدُ مَا فىِ السَّمَوَاتِ وَ مَا فىِ الْأَرْض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(نحل/49):</a:t>
            </a:r>
          </a:p>
          <a:p>
            <a:pPr marL="1828800" indent="-406400" algn="r" rtl="1"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با تعبیر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غیرعاقل را بر عاقل غلبه داده.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7564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1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6)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لَنُخْرِجَنَّكَ يَشُعَيْبُ وَ الَّذِينَ ءَامَنُواْ مَعَكَ مِن قَرْيَتِنَا أَوْ لَتَعُودُنَّ فىِ مِلَّتِنَا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(اعراف/89):</a:t>
            </a:r>
          </a:p>
          <a:p>
            <a:pPr marL="1495425" indent="-406400" algn="r" rtl="1">
              <a:spcAft>
                <a:spcPts val="1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در این آیه مردم  حضرت شعیب را از باب غلبه، جزء خود حساب کردند در حالی که ایشان با آیین قوم موافق نبود.</a:t>
            </a:r>
          </a:p>
          <a:p>
            <a:pPr marL="406400" indent="-406400" algn="r" rtl="1">
              <a:spcAft>
                <a:spcPts val="1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7)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فَسَجَدَ الْمَلَائكَةُ كُلُّهُمْ أَجْمَعُونَ إِلَّا إِبْلِيس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(حجر/30و31) </a:t>
            </a:r>
          </a:p>
          <a:p>
            <a:pPr marL="406400" indent="-406400" algn="r" rtl="1">
              <a:spcAft>
                <a:spcPts val="1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8)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...َ يَلَيْتَ بَيْنىِ وَ بَيْنَكَ بُعْدَ الْمَشْرِقَين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(زخرف/38):</a:t>
            </a:r>
          </a:p>
          <a:p>
            <a:pPr marL="1495425" indent="-406400" algn="r" rtl="1">
              <a:spcAft>
                <a:spcPts val="1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مشرق را بر مغرب غلبه داده است. </a:t>
            </a:r>
          </a:p>
          <a:p>
            <a:pPr marL="406400" indent="-406400" algn="r" rtl="1">
              <a:spcAft>
                <a:spcPts val="1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9)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مَرَجَ الْبَحْرَيْنِ يَلْتَقِيَان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(الرحمن/19):</a:t>
            </a:r>
          </a:p>
          <a:p>
            <a:pPr marL="1495425" indent="-406400" algn="r" rtl="1">
              <a:spcAft>
                <a:spcPts val="1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منظور از بحرین دریای شور و شیرین است ولی بحر معمولا برای دریای شور به کار می‏رود. (به خاطر تغلیب از بحر استفاده کرد.)</a:t>
            </a:r>
          </a:p>
          <a:p>
            <a:pPr marL="406400" indent="-406400" algn="r" rtl="1">
              <a:spcAft>
                <a:spcPts val="1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10)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وَ لِكُلٍّ دَرَجَاتٌ مِّمَّا عَمِلُوا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(انعام/132):</a:t>
            </a:r>
          </a:p>
          <a:p>
            <a:pPr marL="1495425" indent="-406400" algn="r" rtl="1">
              <a:spcAft>
                <a:spcPts val="1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درجات مومنین را بر درکات کافرین غلبه داده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1838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1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 algn="r" rtl="1">
              <a:spcAft>
                <a:spcPts val="8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تضمین (اعطای معنای یک کلمه به کلمه‏ای دیگر):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406400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الف) تضمین در حروف:</a:t>
            </a:r>
          </a:p>
          <a:p>
            <a:pPr marL="862013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وَ مَا يَنطِقُ عَنِ الهَوَى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(نجم/3) معنای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باء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در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عن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است (ینطق بالهوی).</a:t>
            </a:r>
          </a:p>
          <a:p>
            <a:pPr marL="406400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ب) تضمین در افعال: </a:t>
            </a:r>
          </a:p>
          <a:p>
            <a:pPr marL="862013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عَيْنًا يَشْرَبُ بهَا عِبَادُ الله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(انسان /6)</a:t>
            </a:r>
          </a:p>
          <a:p>
            <a:pPr marL="1423988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معنای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یتلذ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یا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یروی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در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یشرب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تضمین شده است. معنای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من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در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باء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تضمین شده است.</a:t>
            </a:r>
          </a:p>
          <a:p>
            <a:pPr marL="862013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أُحِلَّ لَكُمْ لَيْلَةَ الصِّيَامِ الرَّفَثُ إِلىَ‏ نِسَائكُمْ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(بقره/178):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افضاء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(منتهی شدن) در رفث تضمین شده.</a:t>
            </a:r>
          </a:p>
          <a:p>
            <a:pPr marL="862013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فَقُلْ هَل لَّكَ إِلىَ أَن تَزَكى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(نازعات/18): معنای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ادعوک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در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هل لک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تضمین شده.</a:t>
            </a:r>
          </a:p>
          <a:p>
            <a:pPr marL="862013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4)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وَهُوَ الَّذِى يَقْبَلُ التَّوْبَةَ عَنْ عِبَادِه‏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(شوری/25): معنای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یعفو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ا»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و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«ی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صفح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در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یقبل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تضمین شده.</a:t>
            </a:r>
          </a:p>
          <a:p>
            <a:pPr marL="406400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ج) تضمین در اسماء: </a:t>
            </a:r>
          </a:p>
          <a:p>
            <a:pPr marL="862013" indent="-406400" algn="r" rtl="1">
              <a:spcAft>
                <a:spcPts val="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حَقِيقٌ عَلىَ أَن لَّا أَقُولَ عَلىَ اللَّهِ إِلَّا الْحَق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(اعراف/105): معنای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حریص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در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حقیق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تضمین شده.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610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3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حالت‏های لفظ محذوف در ارتباط با مجاز:</a:t>
              </a:r>
              <a:endParaRPr lang="en-US" sz="23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88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1) صحت لفظ و معنا به محذوف وابسته باشد:</a:t>
            </a:r>
          </a:p>
          <a:p>
            <a:pPr marL="1319213" indent="-406400" algn="r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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وَ سَئلِ الْقَرْيَة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(یوسف/82) (اهل القریۀ)</a:t>
            </a:r>
          </a:p>
          <a:p>
            <a:pPr marL="406400" indent="-406400" algn="r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2) از جهت توضیح حکم شرعی به محذوف نیاز باشد:</a:t>
            </a:r>
          </a:p>
          <a:p>
            <a:pPr marL="1319213" indent="-406400" algn="r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فَمَن كاَنَ مِنكُم مَّرِيضًا أَوْ عَلىَ‏ سَفَرٍ فَعِدَّةٌ مِّنْ أَيَّامٍ أُخَر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(بقره/184) بعد از سفر کلمه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فافطَرَ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حذف شده.</a:t>
            </a:r>
          </a:p>
          <a:p>
            <a:pPr marL="406400" indent="-406400" algn="r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3) عادتا به محذوف نیاز باشد:</a:t>
            </a:r>
          </a:p>
          <a:p>
            <a:pPr marL="1319213" indent="-406400" algn="r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أَنِ اضْرِب بِّعَصَاكَ الْبَحْرَفَانفَلَق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(شعراء/63) بعد از بحر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ضَرَبَهُ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حذف شده.</a:t>
            </a:r>
          </a:p>
          <a:p>
            <a:pPr marL="406400" indent="-406400" algn="r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4) برای توضیح منظور جمله از محذوف استفاده می‏شود:</a:t>
            </a:r>
          </a:p>
          <a:p>
            <a:pPr marL="1319213" indent="-406400" algn="r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... فَقَبَضْتُ قَبْضَةً مِّنْ أَثَرِ الرَّسُول‏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(طه/96) در اصل بوده من أثر فرس الرسول: اثر سم اسب رسول. (قرینه: دلایل تاریخی) فقط نوع اول مجاز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7001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واسطه میان حقیقت و مجاز: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92803"/>
            <a:ext cx="1042890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 algn="r" rtl="1">
              <a:spcAft>
                <a:spcPts val="42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واسطه میان حقیقت و مجاز (الفاظی که نه حقیقتند و نه مجاز):</a:t>
            </a:r>
          </a:p>
          <a:p>
            <a:pPr marL="809625" indent="-4064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1) اسم های علم</a:t>
            </a:r>
          </a:p>
          <a:p>
            <a:pPr marL="809625" indent="-4064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2) مشاکله:</a:t>
            </a:r>
          </a:p>
          <a:p>
            <a:pPr marL="1600200" indent="-4064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ومکروا و مکر الله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(آل عمران/54)</a:t>
            </a:r>
          </a:p>
          <a:p>
            <a:pPr marL="1600200" indent="-4064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وَ جَزَاؤُاْ سَيِّئَةٍ سَيِّئَةٌ مِّثْلُهَا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(شوری/40)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3516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مجاز مجاز 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92803"/>
            <a:ext cx="10428907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 algn="r" rtl="1">
              <a:spcAft>
                <a:spcPts val="42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مجاز مجاز (لفظی را که مجاز است به منزله حقیقت قرار دهند برای مجاز دیگر):</a:t>
            </a:r>
          </a:p>
          <a:p>
            <a:pPr marL="809625" indent="-4064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... وَ لَكِن لَّا تُوَاعِدُوهُنَّ سِرًّا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(بقره/235)</a:t>
            </a:r>
          </a:p>
          <a:p>
            <a:pPr marL="809625" indent="-4064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... وَ مَن يَكْفُرْ بِالْايمَنِ فَقَدْ حَبِطَ عَمَلُهُ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(مائده/5)</a:t>
            </a:r>
          </a:p>
          <a:p>
            <a:pPr marL="809625" indent="-4064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ابن بطلیوسی این قسم از مجاز را مجاز مراتب نامیده است و آیه زیر را نیز از همین قسم می‏داند:</a:t>
            </a:r>
          </a:p>
          <a:p>
            <a:pPr marL="809625" indent="-4064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يَبَنىِ ءَادَمَ قَدْ أَنزَلْنَا عَلَيْكمْ لِبَاسًا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(اعراف/26) </a:t>
            </a:r>
          </a:p>
          <a:p>
            <a:pPr marL="809625" indent="-4064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نازل شدن آب از آسمان سپس رویش گیاه سپس تولید منسوجات مثل لباس. علاقه مجاز: سببیت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149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52045</TotalTime>
  <Words>1444</Words>
  <Application>Microsoft Office PowerPoint</Application>
  <PresentationFormat>Custom</PresentationFormat>
  <Paragraphs>101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1809</cp:revision>
  <dcterms:created xsi:type="dcterms:W3CDTF">2016-10-22T10:55:29Z</dcterms:created>
  <dcterms:modified xsi:type="dcterms:W3CDTF">2022-04-05T05:35:58Z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