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696" r:id="rId5"/>
    <p:sldId id="705" r:id="rId6"/>
    <p:sldId id="706" r:id="rId7"/>
    <p:sldId id="707" r:id="rId8"/>
    <p:sldId id="708" r:id="rId9"/>
    <p:sldId id="709" r:id="rId10"/>
    <p:sldId id="710" r:id="rId11"/>
    <p:sldId id="711" r:id="rId12"/>
    <p:sldId id="712" r:id="rId13"/>
    <p:sldId id="713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11/09/1443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11/09/1443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سیزدهم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تشبیه در قرآن کریم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ادوات و گونه‏های تشبیه را به درستی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تشبیه از جهات مختلف را در قرآن کریم تمییز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ادوات و گونه‏های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33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406400" algn="r" rtl="1">
              <a:spcAft>
                <a:spcPts val="1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حروف:</a:t>
            </a:r>
          </a:p>
          <a:p>
            <a:pPr marL="1827213" indent="-457200" algn="r" rtl="1"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کاف: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مَّثَلُ الَّذِينَ كَفَرُواْ بِرَبِّهِمْ أَعْمَالُهُمْ كَرَمَادٍ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827213" indent="-457200" algn="r" rtl="1"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کانّ: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كَأَنَّهُ رُؤُوسُ الشَّيَاطِينِ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809625" indent="-406400" algn="r" rtl="1">
              <a:spcAft>
                <a:spcPts val="1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اسماء:</a:t>
            </a:r>
          </a:p>
          <a:p>
            <a:pPr marL="1776413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مثل و شبه: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مَثَلُ مَا يُنفِقُونَ فِي هِذِهِ الْحَيَاةِ الدُّنْيَا كَمَثَلِ رِيحٍ فِيهَا صِرٌّ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1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3) افعال:</a:t>
            </a:r>
          </a:p>
          <a:p>
            <a:pPr marL="1827213" indent="-457200" algn="r" rtl="1"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يحسب:«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يَحْسَبُهُ الظَّمْآنُ مَاءً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827213" indent="-457200" algn="r" rtl="1"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يُخَيل: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يُخَيَّلُ إِلَيْهِ مِن سِحْرِهِمْ أَنَّهَا تَسْعَى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کتابي در اين فن: کتاب الجُمان في تشبيهات القرآن از ابوالقاسم بن بندار بغدادي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گونه‏های تشبيه به اعتبار ادات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9588" indent="-406400"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تشبيه مؤکد:</a:t>
            </a:r>
          </a:p>
          <a:p>
            <a:pPr marL="809625" indent="-352425" algn="just" rtl="1">
              <a:spcAft>
                <a:spcPts val="3000"/>
              </a:spcAft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که ادات تشبيه در آن حذف شده باشد و از تشبيه مرسل بليغ‏تر است زيرا مشبه مجازاً به منزله مشبه به است نه مانند آن. مانند: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هِيَ تَمُرُّ مَرَّ السَّحَابِ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حرکت کوه‏ها به حرکت ابرها تشبيه شده.</a:t>
            </a:r>
          </a:p>
          <a:p>
            <a:pPr marL="862013" algn="just" defTabSz="2514600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وَأَزْوَاجُهُ أُمَّهَاتُهُمْ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همسران پيامبر به مادران مؤمنان تشبيه شده‏اند. وجه شبه: حرمت ازدواج با هر دو.</a:t>
            </a:r>
          </a:p>
          <a:p>
            <a:pPr marL="862013" algn="just" defTabSz="2514600" rtl="1">
              <a:spcAft>
                <a:spcPts val="4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وَجَنَّةٍ عَرْضُهَا السَّمَاواتُ وَالْأَرْضُ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پهناي بهشت به وسعت آسمان و زمين.</a:t>
            </a:r>
          </a:p>
          <a:p>
            <a:pPr marL="509588" indent="-406400"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تشبيه مرسل:</a:t>
            </a:r>
          </a:p>
          <a:p>
            <a:pPr marL="914400" indent="-457200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تشبيهي که ادات تشبيه در آن آمده باشد.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561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9588" indent="-406400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الف) حسي بودن مشبه و مشبه به:</a:t>
            </a:r>
          </a:p>
          <a:p>
            <a:pPr marL="1319213" indent="-457200" algn="just" defTabSz="2514600" rtl="1">
              <a:lnSpc>
                <a:spcPct val="150000"/>
              </a:lnSpc>
              <a:spcAft>
                <a:spcPts val="30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وَالْقَمَرَ قَدَّرْنَاهُ مَنَازِلَ حَتَّى عَادَ كَالْعُرْجُونِ الْقَدِيمِ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قمر و العرجون القديم (شاخه کهنه قوسي شکل).</a:t>
            </a:r>
          </a:p>
          <a:p>
            <a:pPr marL="1319213" indent="-457200" algn="just" defTabSz="2514600" rtl="1">
              <a:lnSpc>
                <a:spcPct val="150000"/>
              </a:lnSpc>
              <a:spcAft>
                <a:spcPts val="30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كَأَنَّهُمْ أَعْجَازُ نَخْلٍ مُّنقَعِرٍ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هُم و اعجاز نخل منقعر (تنه‏هاي نخل ريشه شکن شده).</a:t>
            </a:r>
          </a:p>
          <a:p>
            <a:pPr marL="509588" indent="-406400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ب) عقلي بودن مشبه و مشبه به:</a:t>
            </a:r>
          </a:p>
          <a:p>
            <a:pPr marL="1371600" indent="-509588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ثُمَّ قَسَتْ قُلُوبُكُم مِّن بَعْدِ ذَلِكَ فَهِيَ كَالْحِجَارَةِ أَوْ أَشَدُّ قَسْوَةً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قساوت بني اسرائيل و قساوت و سختي سنگ عقلي‏اند ولي قلوب و حجارة از ديدگاه سيوطي هر دو حسي هستند.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182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9588" indent="-406400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ج) مشبه عقلي و مشبه به حسي:</a:t>
            </a:r>
          </a:p>
          <a:p>
            <a:pPr marL="1195388" indent="-457200" algn="just" defTabSz="2514600" rtl="1">
              <a:lnSpc>
                <a:spcPct val="150000"/>
              </a:lnSpc>
              <a:spcAft>
                <a:spcPts val="60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مَّثَلُ الَّذِينَ كَفَرُواْ بِرَبِّهِمْ أَعْمَالُهُمْ كَرَمَادٍ اشْتَدَّتْ بِهِ الرِّيحُ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عقلي و مشبه به رماد: (خاکستر) حسي.</a:t>
            </a:r>
          </a:p>
          <a:p>
            <a:pPr marL="509588" indent="-406400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د) مشبه حسي و مشبه به عقلي: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قرآن چنين تشبيهي نيامده</a:t>
            </a:r>
          </a:p>
          <a:p>
            <a:pPr marL="1195388" indent="-45720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هُنَّ لِبَاسٌ لَّكُمْ وَأَنتُمْ لِبَاسٌ لَّهُنَّ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محل اختلاف است به اين صورت که اگر لباس که مشبه به است لباس معنوي باشد؛ عقلي به شمار مي‏آيد و از قسم چهارم است اما اگر منظور لباس محسوس باشد در قسم اول قرار مي‏گيرد.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1809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تشبيه به اعتبار وجه شبه: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495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الف) تشبیه مفرد:</a:t>
            </a:r>
          </a:p>
          <a:p>
            <a:pPr marL="406400" indent="-406400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ب) تشبيه مرکب: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وجه شبه در آن از امور متعدد حسي و غير حسي تشکيل شده.</a:t>
            </a:r>
          </a:p>
          <a:p>
            <a:pPr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مَثَلُ الَّذِينَ حُمِّلُوا التَّوْرَاةَ ثُمَّ لَمْ يَحْمِلُوهَا كَمَثَلِ الْحِمَارِ يَحْمِلُ أَسْفَارًا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الذين حملوا التوراة،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حمار،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وجه 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حمل بار کتاب‏ها و تحمل مشقت و عدم بهره بردن.</a:t>
            </a:r>
          </a:p>
          <a:p>
            <a:pPr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إِنَّمَا مَثَلُ الْحَيَاةِ الدُّنْيَا كَمَاء أَنزَلْنَاهُ مِنَ السَّمَاء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الحياه،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ماء،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وجه 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از مجموع جملات آيه بدست مي‏آيد و به بدي دلبستگي دنيا اشاره دارد.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3819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تشبيه به اعتبار وجه شبه: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اللَّهُ نُورُ السَّمَاوَاتِ وَالْأَرْضِ مَثَلُ نُورِهِ كَمِشْكَاةٍ فِيهَا مِصْبَاحٌ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نورخدا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مشبه‏به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مشکوه (چراغدان)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وجه‏شبه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از صفات متعددي که در وصف مشکوه آمده بدست مي‏آيد.</a:t>
            </a:r>
          </a:p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وَالَّذِينَ كَفَرُوا أَعْمَالُهُمْ كَسَرَابٍ بِقِيعَةٍ يَحْسَبُهُ الظَّمْآنُ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اعمال کافران م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شبه‏به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سراب،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وجه‏شبه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صفات ترسيم شده براي سراب که به اعمال کافر تشبيه شده.</a:t>
            </a:r>
          </a:p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أَوْ كَظُلُمَاتٍ فِي بَحْرٍ لُّجِّيٍّ يَغْشَاهُ مَوْجٌ مِّن فَوْقِهِ مَوْجٌ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اعمال کافران،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مشبه‏به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ظلمات،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وجه‏شبه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: صفات ترسيم شده بر تاريکي‏ها به اعمال کافر تشبيه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6573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تشبيه به اعتبار طرفين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968569" y="2757633"/>
            <a:ext cx="10698099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الف) تشبيه چيز حسي بر شيئ غيرحسي: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تشبيه ميوه‏هاي درخت زقوم در قعر جهنم به کله‏هاي شياطين</a:t>
            </a:r>
          </a:p>
          <a:p>
            <a:pPr marL="1319213" indent="-457200" algn="just" defTabSz="2514600" rtl="1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طَلْعُهَا كَأَنَّهُ رُؤُوسُ الشَّيَاطِينِ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طلع   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روؤس الشياطين.</a:t>
            </a:r>
          </a:p>
          <a:p>
            <a:pPr marL="406400" indent="-406400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ب) تشبيه چيز حس نشدني بر چيز حسي: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تشبيه ايمان کافران به سراب</a:t>
            </a:r>
          </a:p>
          <a:p>
            <a:pPr marL="1371600" indent="-509588" algn="r" rtl="1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وَالَّذِينَ كَفَرُوا أَعْمَالُهُمْ كَسَرَابٍ بِقِيعَةٍ يَحْسَبُهُ الظَّمْآنُ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اعمال کافران،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سراب</a:t>
            </a:r>
          </a:p>
          <a:p>
            <a:pPr marL="4519613" indent="-4519613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ج) تشبيه امر غيرعادي بر امر عادي: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تشبيه از جا کندن کوه و قراردادن آن در بالاي سر بني‏اسرائيل به لکه ابر</a:t>
            </a:r>
          </a:p>
          <a:p>
            <a:pPr marL="862013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وَإِذ نَتَقْنَا الْجَبَلَ فَوْقَهُمْ كَأَنَّهُ ظُلَّةٌ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الجبل 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ظله (لکه‏اي از ابر)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8632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تشبيه به اعتبار طرفين تشبيه: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968569" y="2757633"/>
            <a:ext cx="10698099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0" indent="-5715000" algn="r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د) تشبيه چيز غير قابل تصور به چيز قابل تصور: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تشبيه عرض بهشت به پهناي آسمان و زمين. جامع: بزرگي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319213" indent="-457200" algn="just" defTabSz="2514600" rtl="1">
              <a:lnSpc>
                <a:spcPct val="150000"/>
              </a:lnSpc>
              <a:spcAft>
                <a:spcPts val="15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وَجَنَّةٍ عَرْضُهَا كَعَرْضِ السَّمَاءِ وَالْأَرْضِ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862013" algn="just" defTabSz="2514600" rtl="1">
              <a:lnSpc>
                <a:spcPct val="1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عرض جنة 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عرض سماء و ارض.</a:t>
            </a:r>
          </a:p>
          <a:p>
            <a:pPr marL="406400" indent="-406400" algn="r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هـ) تشبيه صفتي غير قوي برصفتي قوي: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تشبيه کشتي‏هاي بزرگ در دريا به کوه‏ها</a:t>
            </a:r>
          </a:p>
          <a:p>
            <a:pPr marL="1371600" indent="-509588" algn="r" rtl="1">
              <a:lnSpc>
                <a:spcPct val="150000"/>
              </a:lnSpc>
              <a:spcAft>
                <a:spcPts val="1500"/>
              </a:spcAft>
              <a:buFont typeface="Wingdings" panose="05000000000000000000" pitchFamily="2" charset="2"/>
              <a:buChar char="×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وَلَهُ الْجَوَارِ الْمُنشَآتُ فِي الْبَحْرِ كَالْأَعْلَامِ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862012" algn="r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الجوار (کشتي‏ها)   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الاعلام (کوه ها)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5127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تشبيه مقلوب: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638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lnSpc>
                <a:spcPct val="13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اصل در اين تشبيه آن است که ادات تشبيه بر سر مشبه مي‏آيد به جاي آنکه بر سر مشبه به بیاید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404813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1) به قصد مبالغه:</a:t>
            </a:r>
          </a:p>
          <a:p>
            <a:pPr marL="738188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قَالُواْ إِنَّمَا الْبَيْعُ مِثْلُ الرِّبَا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-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أَفَمَن يَخْلُقُ كَمَن لاَّ يَخْلُق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ُ»</a:t>
            </a:r>
          </a:p>
          <a:p>
            <a:pPr marL="404813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به قصد وضوح حال:</a:t>
            </a:r>
          </a:p>
          <a:p>
            <a:pPr marL="738188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وَلَيْسَ الذَّكَرُ كَالأُنثَى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04813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3) گاهي به دليل اعتماد بر فهم مخاطب، ادات تشبيه بر سر اسمي غير از مشبه و مشبه به مي‏آيد مانند:</a:t>
            </a:r>
          </a:p>
          <a:p>
            <a:pPr marL="1266825" indent="-528638" algn="just" rtl="1">
              <a:lnSpc>
                <a:spcPct val="13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كُونوا أَنصَارَ اللَّهِ كَمَا قَالَ عِيسَى ابْنُ مَرْيَمَ لِلْحَوَارِيِّينَ مَنْ أَنصَارِي إِلَى اللَّهِ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کونوا انصارالله کشأن مخاطبی عيسي اذ قال لهم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7372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تشبیه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تشبيه در مقام مدح و ذم: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4797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الف) براي مدح، پائين‏تر به بالاتر تشبيه مي‏شود: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مثل تشبيه سنگريزه به ياقوت (حَصیً کالیاقوت)</a:t>
            </a:r>
          </a:p>
          <a:p>
            <a:pPr marL="406400" indent="-406400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اما اينجا استثناء داريم: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مثل نوره کمشکاة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سوال این است که چرا نور خداوند که مرتبه والایی دارد به مشکات که پایین‏تر است تشبیه شده؟ برخی گفته‏اند این برای </a:t>
            </a:r>
            <a:r>
              <a:rPr lang="fa-IR" sz="2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تقریب به ذهن مخاطبان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است.</a:t>
            </a:r>
          </a:p>
          <a:p>
            <a:pPr marL="406400" indent="-406400" algn="r" rtl="1">
              <a:lnSpc>
                <a:spcPct val="150000"/>
              </a:lnSpc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البته اگر تشبیه، سلبی و انکاری باشد می‏توان در مقام مدح بالاتر را به پایین‏تر تشبیه کرد.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يَا نِسَاءَ النَّبِيِّ لَسْتُنَّ كَأَحَدٍ مِّنَ النِّسَاء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(سلبی)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أَمْ نَجْعَلُ الْمُتَّقِينَ كَالْفُجَّارِ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(استفهام انکاری)</a:t>
            </a:r>
          </a:p>
          <a:p>
            <a:pPr marL="406400" indent="-406400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ب) براي ذم، بالاتر به پائين تر تشبيه مي شود: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(یاقوت کالزجاج: یاقوتی چون شیشه)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6739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52169</TotalTime>
  <Words>1226</Words>
  <Application>Microsoft Office PowerPoint</Application>
  <PresentationFormat>Custom</PresentationFormat>
  <Paragraphs>88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1821</cp:revision>
  <dcterms:created xsi:type="dcterms:W3CDTF">2016-10-22T10:55:29Z</dcterms:created>
  <dcterms:modified xsi:type="dcterms:W3CDTF">2022-04-12T05:09:43Z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