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588" r:id="rId2"/>
    <p:sldId id="632" r:id="rId3"/>
    <p:sldId id="642" r:id="rId4"/>
    <p:sldId id="706" r:id="rId5"/>
    <p:sldId id="707" r:id="rId6"/>
    <p:sldId id="708" r:id="rId7"/>
    <p:sldId id="709" r:id="rId8"/>
    <p:sldId id="710" r:id="rId9"/>
    <p:sldId id="711" r:id="rId10"/>
    <p:sldId id="712" r:id="rId11"/>
    <p:sldId id="309" r:id="rId12"/>
  </p:sldIdLst>
  <p:sldSz cx="12738100" cy="8763000"/>
  <p:notesSz cx="6858000" cy="9144000"/>
  <p:custDataLst>
    <p:tags r:id="rId14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706"/>
            <p14:sldId id="707"/>
            <p14:sldId id="708"/>
            <p14:sldId id="709"/>
            <p14:sldId id="710"/>
            <p14:sldId id="711"/>
            <p14:sldId id="712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12/09/1443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شانزدهم</a:t>
            </a:r>
          </a:p>
          <a:p>
            <a:pPr>
              <a:spcAft>
                <a:spcPts val="2400"/>
              </a:spcAft>
              <a:defRPr/>
            </a:pP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استعاره در قرآن کریم (3)</a:t>
            </a:r>
            <a:endParaRPr lang="fa-IR" sz="56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دانشجو انتظار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می‌رود پس از مطالعه مطالب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این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اقسام مختلف استعاره را از یکدیگر تمییز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چگونگی وقوع استعاره در آیات مذکور را تشخیص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بلیغ‏ترین انواع استعاره را از یکدیگر تشخیص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 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5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9625" indent="-809625" algn="just" rtl="1">
              <a:lnSpc>
                <a:spcPct val="140000"/>
              </a:lnSpc>
              <a:spcAft>
                <a:spcPts val="3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2) مکنیه (استعاره بالکنایه):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گوینده در ذهن تشبیهی می‏کند سپس مشبه را ذکر اما سایر ارکان به خصوص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مشبه به را حذف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و یکی از مختصات مشبه به را ذکر می‏کند.</a:t>
            </a:r>
          </a:p>
          <a:p>
            <a:pPr marL="809625" indent="-809625" algn="just" rtl="1">
              <a:lnSpc>
                <a:spcPct val="140000"/>
              </a:lnSpc>
              <a:spcAft>
                <a:spcPts val="7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3) تصریحیه: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در آن مشبه به ذکر اما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مشبه حذف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می‏شود.</a:t>
            </a:r>
          </a:p>
          <a:p>
            <a:pPr marL="2181225" indent="-1214438" algn="just" rtl="1">
              <a:lnSpc>
                <a:spcPct val="140000"/>
              </a:lnSpc>
              <a:spcAft>
                <a:spcPts val="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مَّسَّتهْمُ الْبَأْسَاء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(بقره.214)</a:t>
            </a:r>
          </a:p>
          <a:p>
            <a:pPr marL="2338388" indent="-385763" algn="just" rtl="1">
              <a:lnSpc>
                <a:spcPct val="140000"/>
              </a:lnSpc>
              <a:spcAft>
                <a:spcPts val="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روی آوردن فقر به لمس کردن تشبیه شده و مشبه به (روی آوردن) حذف شده و لفظ مشبه به (لمس) برای آن استعاره آورده شده.</a:t>
            </a:r>
          </a:p>
          <a:p>
            <a:pPr marL="2181225" indent="-1214438" algn="just" rtl="1">
              <a:lnSpc>
                <a:spcPct val="140000"/>
              </a:lnSpc>
              <a:spcAft>
                <a:spcPts val="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مَن بَعَثَنَا مِن مَّرْقَدِنَا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(یس/52)</a:t>
            </a:r>
          </a:p>
          <a:p>
            <a:pPr marL="2181225" indent="-228600" algn="just" rtl="1">
              <a:lnSpc>
                <a:spcPct val="140000"/>
              </a:lnSpc>
              <a:spcAft>
                <a:spcPts val="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قبر به خوابگاه تشبیه شده و مشبه (قبر) حذف شده و مشبه به (مرقد=خوابگاه) ذکر شده.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4376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9625" indent="-809625" algn="just" rtl="1">
              <a:spcAft>
                <a:spcPts val="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4) تخییلیه: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اثبات امری که به مشبه به اختصاص دارد برای مشبه (به قرینه استعاره بالکنایه استعاره تخییلیه گفته می‏شود).</a:t>
            </a:r>
          </a:p>
          <a:p>
            <a:pPr marL="809625" indent="-633413" algn="just" rtl="1">
              <a:spcAft>
                <a:spcPts val="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الَّذِينَ يَنقُضُونَ عَهْدَ اللَّهِ مِن بَعْدِ مِيثَاقِه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(بقره/27)</a:t>
            </a:r>
          </a:p>
          <a:p>
            <a:pPr marL="809625" indent="-352425" algn="just" rtl="1">
              <a:spcAft>
                <a:spcPts val="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عهد به ریسمان تشبیه شده ولی ریسمان ذکر نشده بلکه یکی ازخواص آن آمده یعنی: (ینقضون= بریدن)</a:t>
            </a:r>
          </a:p>
          <a:p>
            <a:pPr marL="809625" indent="-633413" algn="just" rtl="1">
              <a:spcAft>
                <a:spcPts val="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اشْتَعَلَ الرَّأْسُ شَيْبًا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(مریم/4)</a:t>
            </a:r>
          </a:p>
          <a:p>
            <a:pPr marL="809625" indent="-352425" algn="just" rtl="1">
              <a:spcAft>
                <a:spcPts val="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سفیدی سر به آتش تشبیه شده اما آتش ذکر نشده ولی شعله‏ور شدن (اشتعل) که از خواص آن است آمده.</a:t>
            </a:r>
          </a:p>
          <a:p>
            <a:pPr marL="809625" indent="-633413" algn="just" rtl="1">
              <a:spcAft>
                <a:spcPts val="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فَأَذاَقَهَا اللَّهُ لِبَاسَ الْجُوعِ وَ الْخَوْف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(نحل/112)</a:t>
            </a:r>
          </a:p>
          <a:p>
            <a:pPr marL="809625" indent="-352425" algn="just" rtl="1">
              <a:spcAft>
                <a:spcPts val="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رنج ناشی از گرسنگی به چشیدن طعم تلخ تشبیه شده ولی طعم تلخ ذکر نشده اما لازم آن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«اذاقه»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آمده.</a:t>
            </a:r>
          </a:p>
          <a:p>
            <a:pPr marL="809625" indent="-633413" algn="just" rtl="1">
              <a:spcAft>
                <a:spcPts val="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4)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خَتَمَ اللَّهُ عَلىَ‏ قُلُوبِهِمْ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(بقره/7)</a:t>
            </a:r>
          </a:p>
          <a:p>
            <a:pPr marL="809625" indent="-352425" algn="just" rtl="1">
              <a:spcAft>
                <a:spcPts val="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دل‏های کافران به ظرف در بسته تشبیه شده ولی مشبه به ذکر نشده اما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«ختم»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که از لوازم آن است آمده. </a:t>
            </a:r>
          </a:p>
          <a:p>
            <a:pPr marL="809625" indent="-633413" algn="just" rtl="1">
              <a:spcAft>
                <a:spcPts val="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5)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جِدَارًا يُرِيدُ أَن يَنقَضَّ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(کهف/77)</a:t>
            </a:r>
          </a:p>
          <a:p>
            <a:pPr marL="809625" indent="-352425" algn="just" rtl="1">
              <a:spcAft>
                <a:spcPts val="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کج شدن دیوار به انسانی که می‏خواهد بیفتد تشبیه شده؛ انسان ذکر نشده اما یکی از لوازم آن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«اراده»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آمد.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8150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4428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9625" indent="-809625" algn="just" rtl="1">
              <a:lnSpc>
                <a:spcPct val="150000"/>
              </a:lnSpc>
              <a:spcAft>
                <a:spcPts val="3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5) وفاقیه: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اجتماع مستعارمنه و مستعارله در یک شیء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ممکن باشد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.</a:t>
            </a:r>
          </a:p>
          <a:p>
            <a:pPr marL="2181225" indent="-1214438" algn="just" rtl="1">
              <a:lnSpc>
                <a:spcPct val="150000"/>
              </a:lnSpc>
              <a:spcAft>
                <a:spcPts val="3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أَوَمَن كاَنَ مَيْتًا فَأَحْيَيْنَاهُ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(انعام/122)</a:t>
            </a:r>
          </a:p>
          <a:p>
            <a:pPr marL="1724025" indent="-385763" algn="just" rtl="1">
              <a:lnSpc>
                <a:spcPct val="150000"/>
              </a:lnSpc>
              <a:spcAft>
                <a:spcPts val="3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میتاً شخص گمراه و منظور از احییناه هدایت کردن است و هدایت کردن به زنده کردن تشبیه شده اما هم هدایت کردن و هم زنده کردن در یک شخص قابل جمع است.</a:t>
            </a:r>
          </a:p>
          <a:p>
            <a:pPr marL="2181225" indent="-2181225" algn="just" rtl="1">
              <a:lnSpc>
                <a:spcPct val="150000"/>
              </a:lnSpc>
              <a:spcAft>
                <a:spcPts val="3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6) عنادیه: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اجتماع مستعارمنه و مستعارله در یک شیء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ممکن نباشد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828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 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182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9625" indent="-809625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 استعاره عنادیه شامل 2 قسم است:</a:t>
            </a:r>
          </a:p>
          <a:p>
            <a:pPr marL="809625" indent="-809625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تهکمیه: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لفظی را برای معنای ضد و یا نقیضش استعاره آوردن با غرض استهزاء.</a:t>
            </a:r>
          </a:p>
          <a:p>
            <a:pPr marL="809625" indent="-809625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1)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فَبَشِّرْهُم بِعَذَابٍ أَلِيم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(آل‏عمران/21) بشارت در معنای ضدش و برای خبر بد به کار رفته به هدف استهزاء.</a:t>
            </a:r>
          </a:p>
          <a:p>
            <a:pPr marL="809625" indent="-809625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إِنَّكَ لَأَنتَ الْحَلِيمُ الرَّشِيد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(هود/87) حلیم و رشید در معنای ضدش (گمراه) به هدف استهزاء بکار رفته.</a:t>
            </a:r>
          </a:p>
          <a:p>
            <a:pPr marL="809625" indent="-809625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ذُقْ إِنَّكَ أَنتَ الْعَزِيزُ الْكَرِيم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(دخان/49) عزیز و کریم از روی استهزاء برای اهل جهنم به کار رفته است.</a:t>
            </a:r>
          </a:p>
          <a:p>
            <a:pPr marL="809625" indent="-809625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تملیحیه: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لفظی را برای معنای ضد و یا نقیضش استعاره آوردن با غرض لطیفه‏گویی.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7180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 به اعتبار وجه شبه: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02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9625" indent="-809625" algn="just" rtl="1">
              <a:lnSpc>
                <a:spcPct val="150000"/>
              </a:lnSpc>
              <a:spcAft>
                <a:spcPts val="3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تمثیلیه: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وجه شبه (جامع) در آن از امور متعدد انتزاع شده.</a:t>
            </a:r>
          </a:p>
          <a:p>
            <a:pPr marL="2181225" indent="-1214438" algn="just" rtl="1">
              <a:lnSpc>
                <a:spcPct val="150000"/>
              </a:lnSpc>
              <a:spcAft>
                <a:spcPts val="3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اعْتَصِمُواْ بحِبْلِ اللَّهِ جَمِيعًا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(آل عمران/103)</a:t>
            </a:r>
          </a:p>
          <a:p>
            <a:pPr marL="1724025" indent="-385763" algn="just" rtl="1">
              <a:lnSpc>
                <a:spcPct val="150000"/>
              </a:lnSpc>
              <a:spcAft>
                <a:spcPts val="3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پناه بردن به خدا و اعتماد به حمایت الهی و رهایی از ناملایمات به کسی که در ورطه هلاکت واقع شده و به ریسمانی محکم چنگ می‏زند و از بریده شدن ریسمان مصون است. جامع: از امور متعدد منتزع شده.</a:t>
            </a:r>
          </a:p>
          <a:p>
            <a:pPr marL="2181225" indent="-2181225" algn="just" rtl="1">
              <a:lnSpc>
                <a:spcPct val="150000"/>
              </a:lnSpc>
              <a:spcAft>
                <a:spcPts val="3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غیر تمثیلیه: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وجه شبه (جامع) در آن از امور متعدد انتزاع نشده.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5947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 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استعاره با دو لفظ: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4874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9625" indent="-809625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استعاره با دو لفظ: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دو لفظ با معنای متفاوت برای یک معنا استعاره آورده می‏شود.</a:t>
            </a:r>
          </a:p>
          <a:p>
            <a:pPr marL="1371600" indent="-738188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أَكْوَابٍ كاَنَتْ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قَوَارِير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َا  قَوَارِيرَاْ مِن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فِضَّة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ٍ قَدَّرُوهَا تَقْدِيرًا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(انسان/15و16)</a:t>
            </a:r>
          </a:p>
          <a:p>
            <a:pPr marL="1371600" indent="-385763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استعاره از ظروف بهشتی. (قواریر: شیشه، فضه: نقره) یعنی ظروفی که هم شفافیت شیشه را دارند و هم درخشندگی نقره را.</a:t>
            </a:r>
          </a:p>
          <a:p>
            <a:pPr marL="1371600" indent="-738188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فَصَبَّ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 عَلَيْهِمْ رَبُّكَ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سَوْطَ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 عَذَاب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(فجر/13)</a:t>
            </a:r>
          </a:p>
          <a:p>
            <a:pPr marL="1371600" indent="-385763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استعاره از عذاب درد ناک الهی: صب کنایه از پی در پی بودن عذاب و سوط کنایه از دردناکی عذاب.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2656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بلاغت استعاره: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82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9625" indent="-6334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استعاره از تشبیه بلیغ‏تراست زیرا: استعاره مجاز ولی تشبیه حقیقت است. </a:t>
            </a:r>
          </a:p>
          <a:p>
            <a:pPr marL="809625" indent="-6334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استعاره در برترین مرتبه فصاحت است.</a:t>
            </a:r>
          </a:p>
          <a:p>
            <a:pPr marL="809625" indent="-6334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استعاره از تصریح بلیغ‏تر است. </a:t>
            </a:r>
          </a:p>
          <a:p>
            <a:pPr marL="809625" indent="-6334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استعاره از کنایه بلیغ‏تر است.</a:t>
            </a:r>
          </a:p>
          <a:p>
            <a:pPr marL="809625" indent="-6334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استعاره تمثیلی از سایر استعارات بلیغ‏تر است.</a:t>
            </a:r>
          </a:p>
          <a:p>
            <a:pPr marL="809625" indent="-6334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و بعد از آن استعاره مکنیه بلیغ‏تر است (طیبی) زیرا: مکنیه مشتمل بر مجاز عقلی است.</a:t>
            </a:r>
          </a:p>
          <a:p>
            <a:pPr marL="809625" indent="-6334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استعاره مرشحه از استعاره  مجرده و مطلقه بلیغ‏‏تر است. </a:t>
            </a:r>
          </a:p>
          <a:p>
            <a:pPr marL="809625" indent="-633413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مقصود از بلیغ بودن: دلالت بیشتری بر تاکید دارد و در کامل بودن تشبیه مبالغه می‏کند.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6085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52474</TotalTime>
  <Words>993</Words>
  <Application>Microsoft Office PowerPoint</Application>
  <PresentationFormat>Custom</PresentationFormat>
  <Paragraphs>68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1859</cp:revision>
  <dcterms:created xsi:type="dcterms:W3CDTF">2016-10-22T10:55:29Z</dcterms:created>
  <dcterms:modified xsi:type="dcterms:W3CDTF">2022-04-13T06:17:11Z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