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588" r:id="rId2"/>
    <p:sldId id="632" r:id="rId3"/>
    <p:sldId id="642" r:id="rId4"/>
    <p:sldId id="706" r:id="rId5"/>
    <p:sldId id="707" r:id="rId6"/>
    <p:sldId id="708" r:id="rId7"/>
    <p:sldId id="709" r:id="rId8"/>
    <p:sldId id="710" r:id="rId9"/>
    <p:sldId id="711" r:id="rId10"/>
    <p:sldId id="712" r:id="rId11"/>
    <p:sldId id="713" r:id="rId12"/>
    <p:sldId id="309" r:id="rId13"/>
  </p:sldIdLst>
  <p:sldSz cx="12738100" cy="8763000"/>
  <p:notesSz cx="6858000" cy="9144000"/>
  <p:custDataLst>
    <p:tags r:id="rId15"/>
  </p:custDataLst>
  <p:defaultTextStyle>
    <a:defPPr>
      <a:defRPr lang="en-US"/>
    </a:defPPr>
    <a:lvl1pPr marL="0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1pPr>
    <a:lvl2pPr marL="48836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2pPr>
    <a:lvl3pPr marL="97673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3pPr>
    <a:lvl4pPr marL="146510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4pPr>
    <a:lvl5pPr marL="195347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5pPr>
    <a:lvl6pPr marL="244184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6pPr>
    <a:lvl7pPr marL="293021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7pPr>
    <a:lvl8pPr marL="3418586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8pPr>
    <a:lvl9pPr marL="3906955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هداف" id="{43529ADA-5418-4AC2-98E7-5A252FECC400}">
          <p14:sldIdLst>
            <p14:sldId id="588"/>
            <p14:sldId id="632"/>
            <p14:sldId id="642"/>
            <p14:sldId id="706"/>
            <p14:sldId id="707"/>
            <p14:sldId id="708"/>
            <p14:sldId id="709"/>
            <p14:sldId id="710"/>
            <p14:sldId id="711"/>
            <p14:sldId id="712"/>
            <p14:sldId id="713"/>
            <p14:sldId id="3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736" userDrawn="1">
          <p15:clr>
            <a:srgbClr val="A4A3A4"/>
          </p15:clr>
        </p15:guide>
        <p15:guide id="2" pos="40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otfi" initials="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F5F7B3"/>
    <a:srgbClr val="CCB85F"/>
    <a:srgbClr val="2B2B2C"/>
    <a:srgbClr val="393728"/>
    <a:srgbClr val="94840E"/>
    <a:srgbClr val="514B25"/>
    <a:srgbClr val="494107"/>
    <a:srgbClr val="6F630B"/>
    <a:srgbClr val="F3F0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990" autoAdjust="0"/>
    <p:restoredTop sz="95326" autoAdjust="0"/>
  </p:normalViewPr>
  <p:slideViewPr>
    <p:cSldViewPr snapToGrid="0">
      <p:cViewPr varScale="1">
        <p:scale>
          <a:sx n="57" d="100"/>
          <a:sy n="57" d="100"/>
        </p:scale>
        <p:origin x="918" y="66"/>
      </p:cViewPr>
      <p:guideLst>
        <p:guide orient="horz" pos="2736"/>
        <p:guide pos="40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-274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83F75F9-02C3-4482-9BF8-155EFB20CC66}" type="datetimeFigureOut">
              <a:rPr lang="fa-IR" smtClean="0"/>
              <a:pPr/>
              <a:t>25/09/1443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685800"/>
            <a:ext cx="49815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51DE18D-881E-42C7-BB82-5B2A40C5CEA5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822125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1DE18D-881E-42C7-BB82-5B2A40C5CEA5}" type="slidenum">
              <a:rPr lang="fa-IR" smtClean="0"/>
              <a:pPr/>
              <a:t>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92076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5358" y="2722215"/>
            <a:ext cx="10827385" cy="187836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10718" y="4965700"/>
            <a:ext cx="8916671" cy="22394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51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03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55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0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58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107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62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143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25/09/1443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03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25/09/1443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599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6222" y="5631042"/>
            <a:ext cx="10827385" cy="1740429"/>
          </a:xfrm>
        </p:spPr>
        <p:txBody>
          <a:bodyPr anchor="t"/>
          <a:lstStyle>
            <a:lvl1pPr algn="r">
              <a:defRPr sz="4827" b="1" cap="all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6222" y="3714134"/>
            <a:ext cx="10827385" cy="1916906"/>
          </a:xfrm>
        </p:spPr>
        <p:txBody>
          <a:bodyPr anchor="b"/>
          <a:lstStyle>
            <a:lvl1pPr marL="0" indent="0">
              <a:buNone/>
              <a:defRPr sz="2412">
                <a:solidFill>
                  <a:schemeClr val="tx1">
                    <a:tint val="75000"/>
                  </a:schemeClr>
                </a:solidFill>
              </a:defRPr>
            </a:lvl1pPr>
            <a:lvl2pPr marL="551790" indent="0">
              <a:buNone/>
              <a:defRPr sz="2174">
                <a:solidFill>
                  <a:schemeClr val="tx1">
                    <a:tint val="75000"/>
                  </a:schemeClr>
                </a:solidFill>
              </a:defRPr>
            </a:lvl2pPr>
            <a:lvl3pPr marL="1103581" indent="0">
              <a:buNone/>
              <a:defRPr sz="1931">
                <a:solidFill>
                  <a:schemeClr val="tx1">
                    <a:tint val="75000"/>
                  </a:schemeClr>
                </a:solidFill>
              </a:defRPr>
            </a:lvl3pPr>
            <a:lvl4pPr marL="1655370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4pPr>
            <a:lvl5pPr marL="220715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5pPr>
            <a:lvl6pPr marL="275894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6pPr>
            <a:lvl7pPr marL="3310741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7pPr>
            <a:lvl8pPr marL="3862528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8pPr>
            <a:lvl9pPr marL="441431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25/09/1443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620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195944" y="1214845"/>
            <a:ext cx="11560628" cy="596583"/>
          </a:xfrm>
        </p:spPr>
        <p:txBody>
          <a:bodyPr/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600" b="0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IRTitr" panose="02000506000000020002" pitchFamily="2" charset="-78"/>
                <a:ea typeface="+mn-ea"/>
                <a:cs typeface="IRTitr" panose="02000506000000020002" pitchFamily="2" charset="-78"/>
              </a:rPr>
              <a:t>تیتر اصلی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9619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1961538"/>
            <a:ext cx="5628206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905" y="2779008"/>
            <a:ext cx="5628206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0781" y="1961538"/>
            <a:ext cx="5630417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70781" y="2779008"/>
            <a:ext cx="5630417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25/09/1443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928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25/09/1443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8251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25/09/1443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2939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910" y="348896"/>
            <a:ext cx="4190747" cy="1484843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0244" y="348901"/>
            <a:ext cx="7120951" cy="7478979"/>
          </a:xfrm>
        </p:spPr>
        <p:txBody>
          <a:bodyPr/>
          <a:lstStyle>
            <a:lvl1pPr>
              <a:defRPr sz="3862"/>
            </a:lvl1pPr>
            <a:lvl2pPr>
              <a:defRPr sz="3379"/>
            </a:lvl2pPr>
            <a:lvl3pPr>
              <a:defRPr sz="2896"/>
            </a:lvl3pPr>
            <a:lvl4pPr>
              <a:defRPr sz="2412"/>
            </a:lvl4pPr>
            <a:lvl5pPr>
              <a:defRPr sz="2412"/>
            </a:lvl5pPr>
            <a:lvl6pPr>
              <a:defRPr sz="2412"/>
            </a:lvl6pPr>
            <a:lvl7pPr>
              <a:defRPr sz="2412"/>
            </a:lvl7pPr>
            <a:lvl8pPr>
              <a:defRPr sz="2412"/>
            </a:lvl8pPr>
            <a:lvl9pPr>
              <a:defRPr sz="241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6910" y="1833743"/>
            <a:ext cx="4190747" cy="5994136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25/09/1443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549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6760" y="6134101"/>
            <a:ext cx="7642860" cy="724166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96760" y="782990"/>
            <a:ext cx="7642860" cy="5257800"/>
          </a:xfrm>
        </p:spPr>
        <p:txBody>
          <a:bodyPr/>
          <a:lstStyle>
            <a:lvl1pPr marL="0" indent="0">
              <a:buNone/>
              <a:defRPr sz="3862"/>
            </a:lvl1pPr>
            <a:lvl2pPr marL="551790" indent="0">
              <a:buNone/>
              <a:defRPr sz="3379"/>
            </a:lvl2pPr>
            <a:lvl3pPr marL="1103581" indent="0">
              <a:buNone/>
              <a:defRPr sz="2896"/>
            </a:lvl3pPr>
            <a:lvl4pPr marL="1655370" indent="0">
              <a:buNone/>
              <a:defRPr sz="2412"/>
            </a:lvl4pPr>
            <a:lvl5pPr marL="2207159" indent="0">
              <a:buNone/>
              <a:defRPr sz="2412"/>
            </a:lvl5pPr>
            <a:lvl6pPr marL="2758949" indent="0">
              <a:buNone/>
              <a:defRPr sz="2412"/>
            </a:lvl6pPr>
            <a:lvl7pPr marL="3310741" indent="0">
              <a:buNone/>
              <a:defRPr sz="2412"/>
            </a:lvl7pPr>
            <a:lvl8pPr marL="3862528" indent="0">
              <a:buNone/>
              <a:defRPr sz="2412"/>
            </a:lvl8pPr>
            <a:lvl9pPr marL="4414319" indent="0">
              <a:buNone/>
              <a:defRPr sz="2412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96760" y="6858265"/>
            <a:ext cx="7642860" cy="1028435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25/09/1443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25/09/1443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682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5125" y="350930"/>
            <a:ext cx="2866073" cy="747694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6905" y="350930"/>
            <a:ext cx="8385916" cy="747694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25/09/1443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588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6905" y="350929"/>
            <a:ext cx="11464291" cy="14605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2044702"/>
            <a:ext cx="11464291" cy="5783176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28972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25/09/1443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52187" y="8122005"/>
            <a:ext cx="4033732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6905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457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103581" rtl="1" eaLnBrk="1" latinLnBrk="0" hangingPunct="1">
        <a:spcBef>
          <a:spcPct val="0"/>
        </a:spcBef>
        <a:buNone/>
        <a:defRPr sz="53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3841" indent="-413841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3862" kern="1200">
          <a:solidFill>
            <a:schemeClr val="tx1"/>
          </a:solidFill>
          <a:latin typeface="+mn-lt"/>
          <a:ea typeface="+mn-ea"/>
          <a:cs typeface="+mn-cs"/>
        </a:defRPr>
      </a:lvl1pPr>
      <a:lvl2pPr marL="896659" indent="-344870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3379" kern="1200">
          <a:solidFill>
            <a:schemeClr val="tx1"/>
          </a:solidFill>
          <a:latin typeface="+mn-lt"/>
          <a:ea typeface="+mn-ea"/>
          <a:cs typeface="+mn-cs"/>
        </a:defRPr>
      </a:lvl2pPr>
      <a:lvl3pPr marL="137947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896" kern="1200">
          <a:solidFill>
            <a:schemeClr val="tx1"/>
          </a:solidFill>
          <a:latin typeface="+mn-lt"/>
          <a:ea typeface="+mn-ea"/>
          <a:cs typeface="+mn-cs"/>
        </a:defRPr>
      </a:lvl3pPr>
      <a:lvl4pPr marL="1931266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2412" kern="1200">
          <a:solidFill>
            <a:schemeClr val="tx1"/>
          </a:solidFill>
          <a:latin typeface="+mn-lt"/>
          <a:ea typeface="+mn-ea"/>
          <a:cs typeface="+mn-cs"/>
        </a:defRPr>
      </a:lvl4pPr>
      <a:lvl5pPr marL="248305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»"/>
        <a:defRPr sz="2412" kern="1200">
          <a:solidFill>
            <a:schemeClr val="tx1"/>
          </a:solidFill>
          <a:latin typeface="+mn-lt"/>
          <a:ea typeface="+mn-ea"/>
          <a:cs typeface="+mn-cs"/>
        </a:defRPr>
      </a:lvl5pPr>
      <a:lvl6pPr marL="303484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6pPr>
      <a:lvl7pPr marL="3586633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7pPr>
      <a:lvl8pPr marL="4138425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8pPr>
      <a:lvl9pPr marL="469021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1pPr>
      <a:lvl2pPr marL="55179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2pPr>
      <a:lvl3pPr marL="110358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3pPr>
      <a:lvl4pPr marL="165537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4pPr>
      <a:lvl5pPr marL="220715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5pPr>
      <a:lvl6pPr marL="275894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6pPr>
      <a:lvl7pPr marL="331074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7pPr>
      <a:lvl8pPr marL="3862528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8pPr>
      <a:lvl9pPr marL="441431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857067" y="350929"/>
            <a:ext cx="4244129" cy="546538"/>
          </a:xfrm>
          <a:noFill/>
        </p:spPr>
        <p:txBody>
          <a:bodyPr>
            <a:normAutofit fontScale="90000"/>
          </a:bodyPr>
          <a:lstStyle/>
          <a:p>
            <a:r>
              <a:rPr lang="fa-IR" dirty="0">
                <a:noFill/>
              </a:rPr>
              <a:t>بسم الله الرحمن الرحیم</a:t>
            </a:r>
            <a:endParaRPr lang="en-US" dirty="0">
              <a:noFill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450" y="1806057"/>
            <a:ext cx="4333333" cy="4541285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1060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479EB9A2-BD24-4635-BED7-CA2C5D5FED4B}"/>
              </a:ext>
            </a:extLst>
          </p:cNvPr>
          <p:cNvSpPr txBox="1">
            <a:spLocks/>
          </p:cNvSpPr>
          <p:nvPr/>
        </p:nvSpPr>
        <p:spPr>
          <a:xfrm>
            <a:off x="2532185" y="2716441"/>
            <a:ext cx="7614138" cy="2767145"/>
          </a:xfrm>
          <a:prstGeom prst="rect">
            <a:avLst/>
          </a:prstGeom>
        </p:spPr>
        <p:txBody>
          <a:bodyPr vert="horz" lIns="91440" tIns="45720" rIns="91440" bIns="45720" rtlCol="1" anchor="ctr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  <a:defRPr/>
            </a:pPr>
            <a:r>
              <a:rPr lang="fa-IR" sz="600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جلسه هفدهم</a:t>
            </a:r>
          </a:p>
          <a:p>
            <a:pPr>
              <a:spcAft>
                <a:spcPts val="2400"/>
              </a:spcAft>
              <a:defRPr/>
            </a:pPr>
            <a:r>
              <a:rPr lang="fa-IR" sz="560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B Titr" panose="00000700000000000000" pitchFamily="2" charset="-78"/>
              </a:rPr>
              <a:t>کنایه و تعریض در قرآن کریم</a:t>
            </a:r>
            <a:endParaRPr lang="fa-IR" sz="5600" dirty="0">
              <a:ln w="0"/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Titr" panose="02000506000000020002" pitchFamily="2" charset="-78"/>
              <a:ea typeface="M Mitra" pitchFamily="2" charset="-78"/>
              <a:cs typeface="B Titr" panose="00000700000000000000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89664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1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uiExpand="1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95AB38F8-2EE0-417C-A05F-6C83B886DE83}"/>
              </a:ext>
            </a:extLst>
          </p:cNvPr>
          <p:cNvSpPr txBox="1">
            <a:spLocks/>
          </p:cNvSpPr>
          <p:nvPr/>
        </p:nvSpPr>
        <p:spPr>
          <a:xfrm>
            <a:off x="2497945" y="2373923"/>
            <a:ext cx="7742207" cy="4730262"/>
          </a:xfrm>
          <a:prstGeom prst="rect">
            <a:avLst/>
          </a:prstGeom>
          <a:gradFill>
            <a:gsLst>
              <a:gs pos="70000">
                <a:schemeClr val="tx1">
                  <a:alpha val="55000"/>
                  <a:lumMod val="0"/>
                </a:schemeClr>
              </a:gs>
              <a:gs pos="32000">
                <a:schemeClr val="tx1">
                  <a:alpha val="24000"/>
                  <a:lumMod val="0"/>
                </a:schemeClr>
              </a:gs>
              <a:gs pos="21000">
                <a:schemeClr val="tx1">
                  <a:alpha val="0"/>
                  <a:lumMod val="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lin ang="5400000" scaled="1"/>
          </a:gradFill>
        </p:spPr>
        <p:txBody>
          <a:bodyPr vert="horz" lIns="457200" tIns="45720" rIns="0" bIns="45720" rtlCol="1" anchor="t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2638425" algn="r">
              <a:spcAft>
                <a:spcPts val="3000"/>
              </a:spcAft>
              <a:defRPr/>
            </a:pPr>
            <a:r>
              <a:rPr lang="fa-IR" sz="2800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اهداف جلسه</a:t>
            </a:r>
          </a:p>
          <a:p>
            <a:pPr algn="r">
              <a:spcAft>
                <a:spcPts val="3000"/>
              </a:spcAft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از </a:t>
            </a: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دانشجو انتظار </a:t>
            </a: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می‌رود پس از مطالعه مطالب </a:t>
            </a: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این </a:t>
            </a: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درس بتواند:</a:t>
            </a:r>
            <a:endParaRPr lang="en-US" sz="2500" b="1" dirty="0">
              <a:ln w="0">
                <a:solidFill>
                  <a:srgbClr val="F5F7B3"/>
                </a:solidFill>
              </a:ln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Mitra" panose="02000506000000020002" pitchFamily="2" charset="-78"/>
              <a:ea typeface="M Mitra" pitchFamily="2" charset="-78"/>
              <a:cs typeface="IRMitra" panose="02000506000000020002" pitchFamily="2" charset="-78"/>
            </a:endParaRPr>
          </a:p>
          <a:p>
            <a:pPr marL="352425" lvl="1" indent="-352425" algn="r" defTabSz="1103581" rtl="1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موارد و مصادیق کنایه و تعریض را تشخیص دهد</a:t>
            </a:r>
          </a:p>
          <a:p>
            <a:pPr marL="352425" lvl="1" indent="-352425" algn="r" defTabSz="1103581" rtl="1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اغراض و مقاصد کنایه و تعریض را توضیح دهد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D874503-13DF-45A6-BE2A-2401814D33E0}"/>
              </a:ext>
            </a:extLst>
          </p:cNvPr>
          <p:cNvCxnSpPr/>
          <p:nvPr/>
        </p:nvCxnSpPr>
        <p:spPr>
          <a:xfrm>
            <a:off x="2743200" y="3727937"/>
            <a:ext cx="7350369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167FB29-31BD-4154-B00B-9A085569FE87}"/>
              </a:ext>
            </a:extLst>
          </p:cNvPr>
          <p:cNvCxnSpPr>
            <a:cxnSpLocks/>
          </p:cNvCxnSpPr>
          <p:nvPr/>
        </p:nvCxnSpPr>
        <p:spPr>
          <a:xfrm>
            <a:off x="5486400" y="2860429"/>
            <a:ext cx="1705941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060899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uiExpand="1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کنایه 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و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تعریض 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در قرآن کریم</a:t>
                </a:r>
                <a:endParaRPr lang="fa-IR" sz="26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کنایه و اسباب آن: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182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36675" indent="-1336675" algn="just" rtl="1">
              <a:lnSpc>
                <a:spcPct val="150000"/>
              </a:lnSpc>
              <a:spcAft>
                <a:spcPts val="3000"/>
              </a:spcAft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تعریف: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ذکر يک معنا همراه با به کار بردن لفظي که براي آن معنا وضع نشده، ولي فرد را غيرمستقيم به معناي اصلي مي‏رساند.</a:t>
            </a:r>
          </a:p>
          <a:p>
            <a:pPr marL="809625" indent="-809625" algn="just" rtl="1">
              <a:lnSpc>
                <a:spcPct val="150000"/>
              </a:lnSpc>
              <a:spcAft>
                <a:spcPts val="3000"/>
              </a:spcAft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</a:rPr>
              <a:t>اسباب و دلايل کنايه: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cs typeface="B Mitra" panose="00000400000000000000" pitchFamily="2" charset="-78"/>
            </a:endParaRPr>
          </a:p>
          <a:p>
            <a:pPr marL="2181225" indent="-1828800" algn="just" rtl="1">
              <a:lnSpc>
                <a:spcPct val="150000"/>
              </a:lnSpc>
              <a:spcAft>
                <a:spcPts val="30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 1)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آگاهي دادن به بزرگي خدا: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هوالذي خلقکم من نفس واحدة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نفس واحده کنايه از حضرت آدم</a:t>
            </a:r>
          </a:p>
          <a:p>
            <a:pPr marL="2181225" indent="-1828800" algn="just" rtl="1">
              <a:lnSpc>
                <a:spcPct val="150000"/>
              </a:lnSpc>
              <a:spcAft>
                <a:spcPts val="30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2)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ترک لفظي و ذکر لفظي زيباتر: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لَهُ تِسْعٌ وَتِسْعُونَ نَعْجَةً وَلِيَ نَعْجَةٌ وَاحِدَةٌ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(ص/23) نعجه کنايه از زن</a:t>
            </a:r>
          </a:p>
          <a:p>
            <a:pPr marL="2181225" indent="-1828800" algn="just" rtl="1">
              <a:lnSpc>
                <a:spcPct val="150000"/>
              </a:lnSpc>
              <a:spcAft>
                <a:spcPts val="30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3)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خودداري از آوردن نام‏هاي زشت: ملامسه، مباشره، رفث، دخول، سِر و غشيان به جاي جماع.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543762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کنایه 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و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تعریض 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در قرآن کریم</a:t>
                </a:r>
                <a:endParaRPr lang="fa-IR" sz="26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کنایه و اسباب آن: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3976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2425" indent="-352425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از درخواست با لفظ مراوده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وَرَاوَدَتْهُ الَّتِي هُوَ فِي بَيْتِهَا عَن نَّفْسِهِ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(یوسف/23)،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هُنَّ لِبَاسٌ لَّكُمْ وَأَنتُمْ لِبَاسٌ لَّهُنَّ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(بقره/187)،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نِسَآؤُكُمْ حَرْثٌ لَّكُمْ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(بقره/223) و براي بول و مانند آن از غائط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أَوْ جَاء أَحَدٌ مَّنكُم مِّنَ الْغَائِطِ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</a:p>
          <a:p>
            <a:pPr marL="352425" indent="-352425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يا غذا خوردن را کنايه از قضاي حاجت گرفتند: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كَانَا يَأْكُلاَنِ الطَّعَامَ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(مائده/75)</a:t>
            </a:r>
          </a:p>
          <a:p>
            <a:pPr marL="352425" indent="-352425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 از مقعدها و کپل‏ها با ادبار کنایه آورد: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يَضْرِبُونَ وُجُوهَهُمْ وَأَدْبَارَهُمْ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(محمد/27) </a:t>
            </a:r>
          </a:p>
          <a:p>
            <a:pPr marL="352425" indent="-352425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از شکاف پيراهن به فرج: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وَمَرْيَمَ ابْنَتَ عِمْرَانَ الَّتِي أَحْصَنَتْ فَرْجَهَا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(تحریم/12)</a:t>
            </a:r>
          </a:p>
          <a:p>
            <a:pPr marL="352425" indent="-352425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و از پاکدامني به طهارت: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وَثِيَابَكَ فَطَهِّرْ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(مدثر/4)</a:t>
            </a:r>
          </a:p>
          <a:p>
            <a:pPr marL="352425" indent="-352425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کل جمله کنايه از پاکدامني و دامن به گناه نيالودن: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وَلَا يَأْتِينَ بِبُهْتَانٍ يَفْتَرِينَهُ بَيْنَ أَيْدِيهِنَّ وَأَرْجُلِهِنَّ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56790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کنایه 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و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تعریض 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در قرآن کریم</a:t>
                </a:r>
                <a:endParaRPr lang="fa-IR" sz="26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کنایه و اسباب آن: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3976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81225" indent="-2181225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 4)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به قصد بلاغت و مبالغه:</a:t>
            </a:r>
          </a:p>
          <a:p>
            <a:pPr marL="1073150" indent="-439738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أَوَمَن يُنَشَّؤُ فِي الْحِلْيَةِ وَهُوَ فِي الْخِصَامِ غَيْرُ مُبِينٍ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(زخرف/18): کنايه از پرورش يافتن در زينت و نداشتن قدرت مجادله</a:t>
            </a:r>
          </a:p>
          <a:p>
            <a:pPr marL="1073150" indent="-439738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بَلْ يَدَاهُ مَبْسُوطَتَانِ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(مائده/64): کنايه از گستردگي فراوان جود وکرم</a:t>
            </a:r>
          </a:p>
          <a:p>
            <a:pPr marL="2181225" indent="-2181225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5)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به قصد اختصار:</a:t>
            </a:r>
          </a:p>
          <a:p>
            <a:pPr marL="1073150" indent="-439738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لَبِئْسَ مَا كَانُواْ يَفْعَلُونَ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(مائده/79): يفعلون کنايه از همه کارهاي ناپسند بني اسرائيل.</a:t>
            </a:r>
          </a:p>
          <a:p>
            <a:pPr marL="1073150" indent="-439738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فَإِن لَّمْ تَفْعَلُواْ وَلَن تَفْعَلُواْ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(بقره/24): لم تفعلوا کنايه از فان لم تأتوا بسورةٍ من مثله.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50050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کنایه 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و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تعریض 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در قرآن کریم</a:t>
                </a:r>
                <a:endParaRPr lang="fa-IR" sz="26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کنایه و اسباب آن: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2591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 algn="just" rtl="1">
              <a:lnSpc>
                <a:spcPct val="150000"/>
              </a:lnSpc>
              <a:spcAft>
                <a:spcPts val="4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 6)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توجه دادن به عاقبت کار: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تَبَّتْ يَدَا أَبِي لَهَبٍ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(مسد/1) به جاي ذکر نام عموي پيامبر </a:t>
            </a:r>
            <a:r>
              <a:rPr lang="fa-IR" sz="260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Zar75 Symbols" panose="00000400000000000000" pitchFamily="2" charset="-78"/>
              </a:rPr>
              <a:t>٦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از کنيه او استفاده کرده (پدر زبانه آتش) و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وَ امْرَأَتُهُ حَمَّالَةَ الْحَطَبِ فِي جِيدِهَا حَبْلٌ مِّن مَّسَدٍ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(مسد/4-5) 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حمالة الحطب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(حمل کننده هيزم جهنم) کنايه از سخن‏چيني.</a:t>
            </a:r>
          </a:p>
          <a:p>
            <a:pPr marL="2181225" indent="-1460500" algn="just" rtl="1">
              <a:lnSpc>
                <a:spcPct val="150000"/>
              </a:lnSpc>
              <a:spcAft>
                <a:spcPts val="4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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برداشت معناي کنايي جمله بدون در نظر گرفتن تک تک معاني مفردات آن:</a:t>
            </a:r>
          </a:p>
          <a:p>
            <a:pPr marL="2181225" indent="-1073150" algn="just" rtl="1">
              <a:lnSpc>
                <a:spcPct val="150000"/>
              </a:lnSpc>
              <a:spcAft>
                <a:spcPts val="4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الرَحمن عَلي العَرش استَوي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(زمر/67) کنايه از ملک و فرمانروايي خداوند</a:t>
            </a:r>
          </a:p>
          <a:p>
            <a:pPr marL="2181225" indent="-1073150" algn="just" rtl="1">
              <a:lnSpc>
                <a:spcPct val="150000"/>
              </a:lnSpc>
              <a:spcAft>
                <a:spcPts val="4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وَالْأَرْضُ جَمِيعًا قَبْضَتُهُ يَوْمَ الْقِيَامَةِ وَالسَّماوَاتُ مَطْوِيَّاتٌ بِيَمِينِهِ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کنايه از عظمت خداوند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19502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کنایه 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و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تعریض 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در قرآن کریم</a:t>
                </a:r>
                <a:endParaRPr lang="fa-IR" sz="26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ارداف (شبيه کنايه):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459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36675" indent="-1336675" algn="just" rtl="1">
              <a:lnSpc>
                <a:spcPct val="150000"/>
              </a:lnSpc>
              <a:spcAft>
                <a:spcPts val="1200"/>
              </a:spcAft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تعریف: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گوينده معنايي را نه با لفظ وضع شده خودش و نه با دلالت اشاره بيان کند بلکه لفظي مرادف با آن بياورد.</a:t>
            </a:r>
          </a:p>
          <a:p>
            <a:pPr marL="2181225" indent="-1828800" algn="just" rtl="1">
              <a:lnSpc>
                <a:spcPct val="150000"/>
              </a:lnSpc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قُضِي الامر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به جاي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هلک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: با ايجاز و پر معنا</a:t>
            </a:r>
          </a:p>
          <a:p>
            <a:pPr marL="809625" indent="-457200" algn="just" rtl="1">
              <a:lnSpc>
                <a:spcPct val="150000"/>
              </a:lnSpc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واستوت عَلي الجودي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 استوي بجاي جلوس (نشستن)، چون استوي دلالت بر نشستن استوار بدون هيچ انحرافي دارد.</a:t>
            </a:r>
          </a:p>
          <a:p>
            <a:pPr marL="809625" indent="-457200" algn="just" rtl="1">
              <a:lnSpc>
                <a:spcPct val="150000"/>
              </a:lnSpc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فيهن قاصراتُ الطَرف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: قاصرات الطرف به جاي عفيفات، زيرا که شامل معناي پاکدامني زنان بهشتي و بي‏ميلي به غير شوهر است که همه از لفظ عفت بر نمي‏آيد.</a:t>
            </a:r>
          </a:p>
          <a:p>
            <a:pPr marL="2181225" indent="-1828800" algn="just" rtl="1">
              <a:lnSpc>
                <a:spcPct val="150000"/>
              </a:lnSpc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ليجزي الذین اساؤا بما عملوا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از بما عملوا بجاي سوء، استفاده کرده تا لفظ سوء را به خداوند نسبت ندهد.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922392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کنایه 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و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تعریض 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در قرآن کریم</a:t>
                </a:r>
                <a:endParaRPr lang="fa-IR" sz="26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تعريض در قرآن: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320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36675" indent="-1336675" algn="just" rtl="1">
              <a:lnSpc>
                <a:spcPct val="150000"/>
              </a:lnSpc>
              <a:spcAft>
                <a:spcPts val="4200"/>
              </a:spcAft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تعریف: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آنست که چيزي را بيان کني و بوسيله آن بر معنايي دلالت دهي که آن را بيان نکرده اي. مثل کسي که انتظار هديه اي دارد بگويد: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و الله اني محتاج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.</a:t>
            </a:r>
          </a:p>
          <a:p>
            <a:pPr marL="2181225" indent="-1828800" algn="just" rtl="1">
              <a:lnSpc>
                <a:spcPct val="150000"/>
              </a:lnSpc>
              <a:spcAft>
                <a:spcPts val="4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 مثلاً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قُل نُارِجَهَنَم اشَدُ حَراً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 مقصود حرارت شديد آتش جهنم نيست منظور اينست که اگر در جهاد شرکت نکنند وارد جهنم مي شوند و حرارت شديدش را حس مي‏کنند.</a:t>
            </a:r>
          </a:p>
          <a:p>
            <a:pPr marL="2181225" indent="-1828800" algn="just" rtl="1">
              <a:lnSpc>
                <a:spcPct val="150000"/>
              </a:lnSpc>
              <a:spcAft>
                <a:spcPts val="4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بَل فَعَلَهُ کَبيرُهُم هذا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ابراهيم </a:t>
            </a:r>
            <a:r>
              <a:rPr lang="fa-IR" sz="260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Zar75 Symbols" panose="00000400000000000000" pitchFamily="2" charset="-78"/>
                <a:sym typeface="Wingdings" panose="05000000000000000000" pitchFamily="2" charset="2"/>
              </a:rPr>
              <a:t>7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 کار شکستن بتها را به بت بزرگ نسبت داده و اين تنها اشاره است تا براساس آنکه مي‏دانند بت بزرگ ناتوان‏تر از آنست که بتوان ديگر را خرد کند، به اين نتيجه برسند که او نمي‏تواند خدا باشد. (تعريض هميشه حقيقت است و اصلاً مجاز نيست).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69271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کنایه 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و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تعریض 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در قرآن کریم</a:t>
                </a:r>
                <a:endParaRPr lang="fa-IR" sz="26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اغراض تعريض: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563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81225" indent="-2181225" algn="just" rtl="1">
              <a:lnSpc>
                <a:spcPct val="200000"/>
              </a:lnSpc>
              <a:spcAft>
                <a:spcPts val="2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 1) به قصد بزرگ داشت و مدح موصوف: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رَفَعَ بَعضُهُم دَرَجات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 بيان مقام والاي پيامبر </a:t>
            </a:r>
            <a:r>
              <a:rPr lang="fa-IR" sz="260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Zar75 Symbols" panose="00000400000000000000" pitchFamily="2" charset="-78"/>
              </a:rPr>
              <a:t>٦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  <a:sym typeface="Wingdings" panose="05000000000000000000" pitchFamily="2" charset="2"/>
            </a:endParaRPr>
          </a:p>
          <a:p>
            <a:pPr marL="720725" indent="-720725" algn="just" rtl="1">
              <a:lnSpc>
                <a:spcPct val="200000"/>
              </a:lnSpc>
              <a:spcAft>
                <a:spcPts val="2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2) به قصد محبت و پرهيز از خشونت: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ومالي لااَعبُدالَذي فَطَرَني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 تعريض به اينکه چرا خدا را نمي‏پرستيد و اين بر اساس ادامه آيه به دست آمده که به جاي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اليه ارجع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 مي فرمايد: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واليه ترجعون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</a:p>
          <a:p>
            <a:pPr marL="1195388" indent="-474663" algn="just" rtl="1">
              <a:lnSpc>
                <a:spcPct val="200000"/>
              </a:lnSpc>
              <a:spcAft>
                <a:spcPts val="2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  و نيز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ءَاَتَخِذ مِن دونهِ آلِهَةً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 تعريض به مخاطبان مشرک که آيا به جز خدا معبودهاي ديگري براي خود قرار مي‏دهيد و وجه تعريضي آن براي آنست که به شکلي به گوش مخاطب برسد که او را خشمگين نکند.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489690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کنایه 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و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تعریض 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در قرآن کریم</a:t>
                </a:r>
                <a:endParaRPr lang="fa-IR" sz="26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اغراض تعريض: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378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81225" indent="-2181225" algn="just" rtl="1">
              <a:lnSpc>
                <a:spcPct val="200000"/>
              </a:lnSpc>
              <a:spcAft>
                <a:spcPts val="3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 3) نزديک نمودن تدريجي دشمن به تسليم و اعتراف:</a:t>
            </a:r>
          </a:p>
          <a:p>
            <a:pPr marL="1108075" indent="-457200" algn="just" rtl="1">
              <a:lnSpc>
                <a:spcPct val="200000"/>
              </a:lnSpc>
              <a:spcAft>
                <a:spcPts val="3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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لَئِن اَشرَکتَ لِيَحبَطَنَ عَمَلُکَ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خطاب به پيامبر است ولي قطعاً ديگران مقصود مي باشند؛ زيرا شرک براي پيامبر محال است.</a:t>
            </a:r>
          </a:p>
          <a:p>
            <a:pPr marL="2181225" indent="-2181225" algn="just" rtl="1">
              <a:lnSpc>
                <a:spcPct val="200000"/>
              </a:lnSpc>
              <a:spcAft>
                <a:spcPts val="3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4) مذمت: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اِنَما يَتَذَکَرُ اولو الالباب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 به مذمت کفار که هرگز پند نمي‏گيرند اشاره شده.</a:t>
            </a:r>
          </a:p>
          <a:p>
            <a:pPr marL="2181225" indent="-2181225" algn="just" rtl="1">
              <a:lnSpc>
                <a:spcPct val="200000"/>
              </a:lnSpc>
              <a:spcAft>
                <a:spcPts val="3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5) تحقير: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واِذا المَوؤدَةُ سُئِلَت بِأي ذَنبٍ قُتِلَت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در سرزنش کفار که فرزندان خود را زنده به گور مي‏کردند.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403159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9617" y="3102862"/>
            <a:ext cx="11464291" cy="182083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والسلام علیکم و</a:t>
            </a:r>
            <a:r>
              <a:rPr lang="en-US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 </a:t>
            </a:r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رحمه الله</a:t>
            </a:r>
            <a:endParaRPr lang="en-US" sz="6600" dirty="0">
              <a:ln w="0"/>
              <a:gradFill>
                <a:gsLst>
                  <a:gs pos="0">
                    <a:srgbClr val="2B2B2C"/>
                  </a:gs>
                  <a:gs pos="50000">
                    <a:srgbClr val="CCB85F"/>
                  </a:gs>
                  <a:gs pos="100000">
                    <a:srgbClr val="374A1C"/>
                  </a:gs>
                </a:gsLst>
                <a:lin ang="5400000"/>
              </a:gradFill>
              <a:effectLst>
                <a:reflection blurRad="6350" stA="53000" endA="300" endPos="42000" dist="12700" dir="5400000" sy="-90000" algn="bl" rotWithShape="0"/>
              </a:effectLst>
              <a:latin typeface="IRTitr" panose="02000506000000020002" pitchFamily="2" charset="-78"/>
              <a:cs typeface="IRTitr" panose="02000506000000020002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02535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1_OFFICE THEME" val="ysg7xvhp"/>
  <p:tag name="ARTICULATE_SLIDE_THUMBNAIL_REFRESH" val="1"/>
  <p:tag name="ARTICULATE_SLIDE_COUNT" val="1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52587</TotalTime>
  <Words>1091</Words>
  <Application>Microsoft Office PowerPoint</Application>
  <PresentationFormat>Custom</PresentationFormat>
  <Paragraphs>61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IRBadr</vt:lpstr>
      <vt:lpstr>IRMitra</vt:lpstr>
      <vt:lpstr>IRTitr</vt:lpstr>
      <vt:lpstr>Wingdings</vt:lpstr>
      <vt:lpstr>1_Office Theme</vt:lpstr>
      <vt:lpstr>بسم الله الرحمن الرحیم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الرحمن الرحیم</dc:title>
  <dc:creator>lotfi</dc:creator>
  <cp:lastModifiedBy>mojtaba</cp:lastModifiedBy>
  <cp:revision>1875</cp:revision>
  <dcterms:created xsi:type="dcterms:W3CDTF">2016-10-22T10:55:29Z</dcterms:created>
  <dcterms:modified xsi:type="dcterms:W3CDTF">2022-04-26T03:55:24Z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20E2F6F5-AD2C-4552-8D3D-163F9D9896D4</vt:lpwstr>
  </property>
  <property fmtid="{D5CDD505-2E9C-101B-9397-08002B2CF9AE}" pid="3" name="ArticulatePath">
    <vt:lpwstr>Hadith02-2</vt:lpwstr>
  </property>
</Properties>
</file>