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588" r:id="rId2"/>
    <p:sldId id="632" r:id="rId3"/>
    <p:sldId id="642" r:id="rId4"/>
    <p:sldId id="706" r:id="rId5"/>
    <p:sldId id="713" r:id="rId6"/>
    <p:sldId id="714" r:id="rId7"/>
    <p:sldId id="715" r:id="rId8"/>
    <p:sldId id="716" r:id="rId9"/>
    <p:sldId id="717" r:id="rId10"/>
    <p:sldId id="718" r:id="rId11"/>
    <p:sldId id="719" r:id="rId12"/>
    <p:sldId id="720" r:id="rId13"/>
    <p:sldId id="721" r:id="rId14"/>
    <p:sldId id="722" r:id="rId15"/>
    <p:sldId id="723" r:id="rId16"/>
    <p:sldId id="724" r:id="rId17"/>
    <p:sldId id="725" r:id="rId18"/>
    <p:sldId id="726" r:id="rId19"/>
    <p:sldId id="727" r:id="rId20"/>
    <p:sldId id="309" r:id="rId21"/>
  </p:sldIdLst>
  <p:sldSz cx="12738100" cy="8763000"/>
  <p:notesSz cx="6858000" cy="9144000"/>
  <p:custDataLst>
    <p:tags r:id="rId23"/>
  </p:custDataLst>
  <p:defaultTextStyle>
    <a:defPPr>
      <a:defRPr lang="en-US"/>
    </a:defPPr>
    <a:lvl1pPr marL="0" algn="l" defTabSz="976739" rtl="0" eaLnBrk="1" latinLnBrk="0" hangingPunct="1">
      <a:defRPr sz="1923" kern="1200">
        <a:solidFill>
          <a:schemeClr val="tx1"/>
        </a:solidFill>
        <a:latin typeface="+mn-lt"/>
        <a:ea typeface="+mn-ea"/>
        <a:cs typeface="+mn-cs"/>
      </a:defRPr>
    </a:lvl1pPr>
    <a:lvl2pPr marL="488369" algn="l" defTabSz="976739" rtl="0" eaLnBrk="1" latinLnBrk="0" hangingPunct="1">
      <a:defRPr sz="1923" kern="1200">
        <a:solidFill>
          <a:schemeClr val="tx1"/>
        </a:solidFill>
        <a:latin typeface="+mn-lt"/>
        <a:ea typeface="+mn-ea"/>
        <a:cs typeface="+mn-cs"/>
      </a:defRPr>
    </a:lvl2pPr>
    <a:lvl3pPr marL="976739" algn="l" defTabSz="976739" rtl="0" eaLnBrk="1" latinLnBrk="0" hangingPunct="1">
      <a:defRPr sz="1923" kern="1200">
        <a:solidFill>
          <a:schemeClr val="tx1"/>
        </a:solidFill>
        <a:latin typeface="+mn-lt"/>
        <a:ea typeface="+mn-ea"/>
        <a:cs typeface="+mn-cs"/>
      </a:defRPr>
    </a:lvl3pPr>
    <a:lvl4pPr marL="1465108" algn="l" defTabSz="976739" rtl="0" eaLnBrk="1" latinLnBrk="0" hangingPunct="1">
      <a:defRPr sz="1923" kern="1200">
        <a:solidFill>
          <a:schemeClr val="tx1"/>
        </a:solidFill>
        <a:latin typeface="+mn-lt"/>
        <a:ea typeface="+mn-ea"/>
        <a:cs typeface="+mn-cs"/>
      </a:defRPr>
    </a:lvl4pPr>
    <a:lvl5pPr marL="1953478" algn="l" defTabSz="976739" rtl="0" eaLnBrk="1" latinLnBrk="0" hangingPunct="1">
      <a:defRPr sz="1923" kern="1200">
        <a:solidFill>
          <a:schemeClr val="tx1"/>
        </a:solidFill>
        <a:latin typeface="+mn-lt"/>
        <a:ea typeface="+mn-ea"/>
        <a:cs typeface="+mn-cs"/>
      </a:defRPr>
    </a:lvl5pPr>
    <a:lvl6pPr marL="2441847" algn="l" defTabSz="976739" rtl="0" eaLnBrk="1" latinLnBrk="0" hangingPunct="1">
      <a:defRPr sz="1923" kern="1200">
        <a:solidFill>
          <a:schemeClr val="tx1"/>
        </a:solidFill>
        <a:latin typeface="+mn-lt"/>
        <a:ea typeface="+mn-ea"/>
        <a:cs typeface="+mn-cs"/>
      </a:defRPr>
    </a:lvl6pPr>
    <a:lvl7pPr marL="2930217" algn="l" defTabSz="976739" rtl="0" eaLnBrk="1" latinLnBrk="0" hangingPunct="1">
      <a:defRPr sz="1923" kern="1200">
        <a:solidFill>
          <a:schemeClr val="tx1"/>
        </a:solidFill>
        <a:latin typeface="+mn-lt"/>
        <a:ea typeface="+mn-ea"/>
        <a:cs typeface="+mn-cs"/>
      </a:defRPr>
    </a:lvl7pPr>
    <a:lvl8pPr marL="3418586" algn="l" defTabSz="976739" rtl="0" eaLnBrk="1" latinLnBrk="0" hangingPunct="1">
      <a:defRPr sz="1923" kern="1200">
        <a:solidFill>
          <a:schemeClr val="tx1"/>
        </a:solidFill>
        <a:latin typeface="+mn-lt"/>
        <a:ea typeface="+mn-ea"/>
        <a:cs typeface="+mn-cs"/>
      </a:defRPr>
    </a:lvl8pPr>
    <a:lvl9pPr marL="3906955" algn="l" defTabSz="976739" rtl="0" eaLnBrk="1" latinLnBrk="0" hangingPunct="1">
      <a:defRPr sz="1923" kern="1200">
        <a:solidFill>
          <a:schemeClr val="tx1"/>
        </a:solidFill>
        <a:latin typeface="+mn-lt"/>
        <a:ea typeface="+mn-ea"/>
        <a:cs typeface="+mn-cs"/>
      </a:defRPr>
    </a:lvl9pPr>
  </p:defaultTextStyle>
  <p:extLst>
    <p:ext uri="{521415D9-36F7-43E2-AB2F-B90AF26B5E84}">
      <p14:sectionLst xmlns:p14="http://schemas.microsoft.com/office/powerpoint/2010/main">
        <p14:section name="اهداف" id="{43529ADA-5418-4AC2-98E7-5A252FECC400}">
          <p14:sldIdLst>
            <p14:sldId id="588"/>
            <p14:sldId id="632"/>
            <p14:sldId id="642"/>
            <p14:sldId id="706"/>
            <p14:sldId id="713"/>
            <p14:sldId id="714"/>
            <p14:sldId id="715"/>
            <p14:sldId id="716"/>
            <p14:sldId id="717"/>
            <p14:sldId id="718"/>
            <p14:sldId id="719"/>
            <p14:sldId id="720"/>
            <p14:sldId id="721"/>
            <p14:sldId id="722"/>
            <p14:sldId id="723"/>
            <p14:sldId id="724"/>
            <p14:sldId id="725"/>
            <p14:sldId id="726"/>
            <p14:sldId id="727"/>
            <p14:sldId id="309"/>
          </p14:sldIdLst>
        </p14:section>
      </p14:sectionLst>
    </p:ext>
    <p:ext uri="{EFAFB233-063F-42B5-8137-9DF3F51BA10A}">
      <p15:sldGuideLst xmlns:p15="http://schemas.microsoft.com/office/powerpoint/2012/main">
        <p15:guide id="1" orient="horz" pos="2736" userDrawn="1">
          <p15:clr>
            <a:srgbClr val="A4A3A4"/>
          </p15:clr>
        </p15:guide>
        <p15:guide id="2" pos="40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tfi"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5F7B3"/>
    <a:srgbClr val="CCB85F"/>
    <a:srgbClr val="2B2B2C"/>
    <a:srgbClr val="393728"/>
    <a:srgbClr val="94840E"/>
    <a:srgbClr val="514B25"/>
    <a:srgbClr val="494107"/>
    <a:srgbClr val="6F630B"/>
    <a:srgbClr val="F3F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90" autoAdjust="0"/>
    <p:restoredTop sz="95326" autoAdjust="0"/>
  </p:normalViewPr>
  <p:slideViewPr>
    <p:cSldViewPr snapToGrid="0">
      <p:cViewPr varScale="1">
        <p:scale>
          <a:sx n="57" d="100"/>
          <a:sy n="57" d="100"/>
        </p:scale>
        <p:origin x="918" y="66"/>
      </p:cViewPr>
      <p:guideLst>
        <p:guide orient="horz" pos="2736"/>
        <p:guide pos="401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7" d="100"/>
          <a:sy n="67" d="100"/>
        </p:scale>
        <p:origin x="-274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83F75F9-02C3-4482-9BF8-155EFB20CC66}" type="datetimeFigureOut">
              <a:rPr lang="fa-IR" smtClean="0"/>
              <a:pPr/>
              <a:t>21/10/1443</a:t>
            </a:fld>
            <a:endParaRPr lang="fa-IR"/>
          </a:p>
        </p:txBody>
      </p:sp>
      <p:sp>
        <p:nvSpPr>
          <p:cNvPr id="4" name="Slide Image Placeholder 3"/>
          <p:cNvSpPr>
            <a:spLocks noGrp="1" noRot="1" noChangeAspect="1"/>
          </p:cNvSpPr>
          <p:nvPr>
            <p:ph type="sldImg" idx="2"/>
          </p:nvPr>
        </p:nvSpPr>
        <p:spPr>
          <a:xfrm>
            <a:off x="938213" y="685800"/>
            <a:ext cx="4981575"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51DE18D-881E-42C7-BB82-5B2A40C5CEA5}" type="slidenum">
              <a:rPr lang="fa-IR" smtClean="0"/>
              <a:pPr/>
              <a:t>‹#›</a:t>
            </a:fld>
            <a:endParaRPr lang="fa-IR"/>
          </a:p>
        </p:txBody>
      </p:sp>
    </p:spTree>
    <p:extLst>
      <p:ext uri="{BB962C8B-B14F-4D97-AF65-F5344CB8AC3E}">
        <p14:creationId xmlns:p14="http://schemas.microsoft.com/office/powerpoint/2010/main" val="38221254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451DE18D-881E-42C7-BB82-5B2A40C5CEA5}" type="slidenum">
              <a:rPr lang="fa-IR" smtClean="0"/>
              <a:pPr/>
              <a:t>1</a:t>
            </a:fld>
            <a:endParaRPr lang="fa-IR"/>
          </a:p>
        </p:txBody>
      </p:sp>
    </p:spTree>
    <p:extLst>
      <p:ext uri="{BB962C8B-B14F-4D97-AF65-F5344CB8AC3E}">
        <p14:creationId xmlns:p14="http://schemas.microsoft.com/office/powerpoint/2010/main" val="3392076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5358" y="2722215"/>
            <a:ext cx="10827385" cy="1878366"/>
          </a:xfrm>
        </p:spPr>
        <p:txBody>
          <a:bodyPr/>
          <a:lstStyle/>
          <a:p>
            <a:r>
              <a:rPr lang="en-US"/>
              <a:t>Click to edit Master title style</a:t>
            </a:r>
            <a:endParaRPr lang="fa-IR"/>
          </a:p>
        </p:txBody>
      </p:sp>
      <p:sp>
        <p:nvSpPr>
          <p:cNvPr id="3" name="Subtitle 2"/>
          <p:cNvSpPr>
            <a:spLocks noGrp="1"/>
          </p:cNvSpPr>
          <p:nvPr>
            <p:ph type="subTitle" idx="1"/>
          </p:nvPr>
        </p:nvSpPr>
        <p:spPr>
          <a:xfrm>
            <a:off x="1910718" y="4965700"/>
            <a:ext cx="8916671" cy="2239433"/>
          </a:xfrm>
        </p:spPr>
        <p:txBody>
          <a:bodyPr/>
          <a:lstStyle>
            <a:lvl1pPr marL="0" indent="0" algn="ctr">
              <a:buNone/>
              <a:defRPr>
                <a:solidFill>
                  <a:schemeClr val="tx1">
                    <a:tint val="75000"/>
                  </a:schemeClr>
                </a:solidFill>
              </a:defRPr>
            </a:lvl1pPr>
            <a:lvl2pPr marL="551790" indent="0" algn="ctr">
              <a:buNone/>
              <a:defRPr>
                <a:solidFill>
                  <a:schemeClr val="tx1">
                    <a:tint val="75000"/>
                  </a:schemeClr>
                </a:solidFill>
              </a:defRPr>
            </a:lvl2pPr>
            <a:lvl3pPr marL="1103581" indent="0" algn="ctr">
              <a:buNone/>
              <a:defRPr>
                <a:solidFill>
                  <a:schemeClr val="tx1">
                    <a:tint val="75000"/>
                  </a:schemeClr>
                </a:solidFill>
              </a:defRPr>
            </a:lvl3pPr>
            <a:lvl4pPr marL="1655370" indent="0" algn="ctr">
              <a:buNone/>
              <a:defRPr>
                <a:solidFill>
                  <a:schemeClr val="tx1">
                    <a:tint val="75000"/>
                  </a:schemeClr>
                </a:solidFill>
              </a:defRPr>
            </a:lvl4pPr>
            <a:lvl5pPr marL="2207159" indent="0" algn="ctr">
              <a:buNone/>
              <a:defRPr>
                <a:solidFill>
                  <a:schemeClr val="tx1">
                    <a:tint val="75000"/>
                  </a:schemeClr>
                </a:solidFill>
              </a:defRPr>
            </a:lvl5pPr>
            <a:lvl6pPr marL="2758949" indent="0" algn="ctr">
              <a:buNone/>
              <a:defRPr>
                <a:solidFill>
                  <a:schemeClr val="tx1">
                    <a:tint val="75000"/>
                  </a:schemeClr>
                </a:solidFill>
              </a:defRPr>
            </a:lvl6pPr>
            <a:lvl7pPr marL="3310741" indent="0" algn="ctr">
              <a:buNone/>
              <a:defRPr>
                <a:solidFill>
                  <a:schemeClr val="tx1">
                    <a:tint val="75000"/>
                  </a:schemeClr>
                </a:solidFill>
              </a:defRPr>
            </a:lvl7pPr>
            <a:lvl8pPr marL="3862528" indent="0" algn="ctr">
              <a:buNone/>
              <a:defRPr>
                <a:solidFill>
                  <a:schemeClr val="tx1">
                    <a:tint val="75000"/>
                  </a:schemeClr>
                </a:solidFill>
              </a:defRPr>
            </a:lvl8pPr>
            <a:lvl9pPr marL="4414319" indent="0" algn="ctr">
              <a:buNone/>
              <a:defRPr>
                <a:solidFill>
                  <a:schemeClr val="tx1">
                    <a:tint val="75000"/>
                  </a:schemeClr>
                </a:solidFill>
              </a:defRPr>
            </a:lvl9pPr>
          </a:lstStyle>
          <a:p>
            <a:r>
              <a:rPr lang="en-US"/>
              <a:t>Click to edit Master subtitle style</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37703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6659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6222" y="5631042"/>
            <a:ext cx="10827385" cy="1740429"/>
          </a:xfrm>
        </p:spPr>
        <p:txBody>
          <a:bodyPr anchor="t"/>
          <a:lstStyle>
            <a:lvl1pPr algn="r">
              <a:defRPr sz="4827" b="1" cap="all"/>
            </a:lvl1pPr>
          </a:lstStyle>
          <a:p>
            <a:r>
              <a:rPr lang="en-US"/>
              <a:t>Click to edit Master title style</a:t>
            </a:r>
            <a:endParaRPr lang="fa-IR"/>
          </a:p>
        </p:txBody>
      </p:sp>
      <p:sp>
        <p:nvSpPr>
          <p:cNvPr id="3" name="Text Placeholder 2"/>
          <p:cNvSpPr>
            <a:spLocks noGrp="1"/>
          </p:cNvSpPr>
          <p:nvPr>
            <p:ph type="body" idx="1"/>
          </p:nvPr>
        </p:nvSpPr>
        <p:spPr>
          <a:xfrm>
            <a:off x="1006222" y="3714134"/>
            <a:ext cx="10827385" cy="1916906"/>
          </a:xfrm>
        </p:spPr>
        <p:txBody>
          <a:bodyPr anchor="b"/>
          <a:lstStyle>
            <a:lvl1pPr marL="0" indent="0">
              <a:buNone/>
              <a:defRPr sz="2412">
                <a:solidFill>
                  <a:schemeClr val="tx1">
                    <a:tint val="75000"/>
                  </a:schemeClr>
                </a:solidFill>
              </a:defRPr>
            </a:lvl1pPr>
            <a:lvl2pPr marL="551790" indent="0">
              <a:buNone/>
              <a:defRPr sz="2174">
                <a:solidFill>
                  <a:schemeClr val="tx1">
                    <a:tint val="75000"/>
                  </a:schemeClr>
                </a:solidFill>
              </a:defRPr>
            </a:lvl2pPr>
            <a:lvl3pPr marL="1103581" indent="0">
              <a:buNone/>
              <a:defRPr sz="1931">
                <a:solidFill>
                  <a:schemeClr val="tx1">
                    <a:tint val="75000"/>
                  </a:schemeClr>
                </a:solidFill>
              </a:defRPr>
            </a:lvl3pPr>
            <a:lvl4pPr marL="1655370" indent="0">
              <a:buNone/>
              <a:defRPr sz="1691">
                <a:solidFill>
                  <a:schemeClr val="tx1">
                    <a:tint val="75000"/>
                  </a:schemeClr>
                </a:solidFill>
              </a:defRPr>
            </a:lvl4pPr>
            <a:lvl5pPr marL="2207159" indent="0">
              <a:buNone/>
              <a:defRPr sz="1691">
                <a:solidFill>
                  <a:schemeClr val="tx1">
                    <a:tint val="75000"/>
                  </a:schemeClr>
                </a:solidFill>
              </a:defRPr>
            </a:lvl5pPr>
            <a:lvl6pPr marL="2758949" indent="0">
              <a:buNone/>
              <a:defRPr sz="1691">
                <a:solidFill>
                  <a:schemeClr val="tx1">
                    <a:tint val="75000"/>
                  </a:schemeClr>
                </a:solidFill>
              </a:defRPr>
            </a:lvl6pPr>
            <a:lvl7pPr marL="3310741" indent="0">
              <a:buNone/>
              <a:defRPr sz="1691">
                <a:solidFill>
                  <a:schemeClr val="tx1">
                    <a:tint val="75000"/>
                  </a:schemeClr>
                </a:solidFill>
              </a:defRPr>
            </a:lvl7pPr>
            <a:lvl8pPr marL="3862528" indent="0">
              <a:buNone/>
              <a:defRPr sz="1691">
                <a:solidFill>
                  <a:schemeClr val="tx1">
                    <a:tint val="75000"/>
                  </a:schemeClr>
                </a:solidFill>
              </a:defRPr>
            </a:lvl8pPr>
            <a:lvl9pPr marL="4414319" indent="0">
              <a:buNone/>
              <a:defRPr sz="16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48162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6" name="Title 15"/>
          <p:cNvSpPr>
            <a:spLocks noGrp="1"/>
          </p:cNvSpPr>
          <p:nvPr>
            <p:ph type="title" hasCustomPrompt="1"/>
          </p:nvPr>
        </p:nvSpPr>
        <p:spPr>
          <a:xfrm>
            <a:off x="195944" y="1214845"/>
            <a:ext cx="11560628" cy="596583"/>
          </a:xfrm>
        </p:spPr>
        <p:txBody>
          <a:bodyPr/>
          <a:lstStyle>
            <a:lvl1pPr marL="0" marR="0" indent="0" algn="r" defTabSz="1306052" rtl="1" eaLnBrk="1" fontAlgn="auto" latinLnBrk="0" hangingPunct="1">
              <a:lnSpc>
                <a:spcPct val="100000"/>
              </a:lnSpc>
              <a:spcBef>
                <a:spcPts val="0"/>
              </a:spcBef>
              <a:spcAft>
                <a:spcPts val="0"/>
              </a:spcAft>
              <a:buClrTx/>
              <a:buSzTx/>
              <a:buFontTx/>
              <a:buNone/>
              <a:tabLst/>
              <a:defRPr/>
            </a:lvl1pPr>
          </a:lstStyle>
          <a:p>
            <a:pPr marL="0" marR="0" lvl="0" indent="0" algn="r" defTabSz="1306052" rtl="1" eaLnBrk="1" fontAlgn="auto" latinLnBrk="0" hangingPunct="1">
              <a:lnSpc>
                <a:spcPct val="100000"/>
              </a:lnSpc>
              <a:spcBef>
                <a:spcPts val="0"/>
              </a:spcBef>
              <a:spcAft>
                <a:spcPts val="0"/>
              </a:spcAft>
              <a:buClrTx/>
              <a:buSzTx/>
              <a:buFontTx/>
              <a:buNone/>
              <a:tabLst/>
              <a:defRPr/>
            </a:pPr>
            <a:r>
              <a:rPr kumimoji="0" lang="fa-IR" sz="2600" b="0" i="0" u="none" strike="noStrike" kern="1200" cap="none" spc="0" normalizeH="0" baseline="0" noProof="0" dirty="0">
                <a:ln>
                  <a:noFill/>
                </a:ln>
                <a:solidFill>
                  <a:srgbClr val="9BBB59">
                    <a:lumMod val="50000"/>
                  </a:srgbClr>
                </a:solidFill>
                <a:effectLst/>
                <a:uLnTx/>
                <a:uFillTx/>
                <a:latin typeface="IRTitr" panose="02000506000000020002" pitchFamily="2" charset="-78"/>
                <a:ea typeface="+mn-ea"/>
                <a:cs typeface="IRTitr" panose="02000506000000020002" pitchFamily="2" charset="-78"/>
              </a:rPr>
              <a:t>تیتر اصلی</a:t>
            </a:r>
          </a:p>
        </p:txBody>
      </p:sp>
    </p:spTree>
    <p:custDataLst>
      <p:tags r:id="rId1"/>
    </p:custDataLst>
    <p:extLst>
      <p:ext uri="{BB962C8B-B14F-4D97-AF65-F5344CB8AC3E}">
        <p14:creationId xmlns:p14="http://schemas.microsoft.com/office/powerpoint/2010/main" val="294961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636905" y="1961538"/>
            <a:ext cx="5628206"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4" name="Content Placeholder 3"/>
          <p:cNvSpPr>
            <a:spLocks noGrp="1"/>
          </p:cNvSpPr>
          <p:nvPr>
            <p:ph sz="half" idx="2"/>
          </p:nvPr>
        </p:nvSpPr>
        <p:spPr>
          <a:xfrm>
            <a:off x="636905" y="2779008"/>
            <a:ext cx="5628206"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470781" y="1961538"/>
            <a:ext cx="5630417"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6" name="Content Placeholder 5"/>
          <p:cNvSpPr>
            <a:spLocks noGrp="1"/>
          </p:cNvSpPr>
          <p:nvPr>
            <p:ph sz="quarter" idx="4"/>
          </p:nvPr>
        </p:nvSpPr>
        <p:spPr>
          <a:xfrm>
            <a:off x="6470781" y="2779008"/>
            <a:ext cx="5630417"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3292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Date Placeholder 2"/>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2538251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1192939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6910" y="348896"/>
            <a:ext cx="4190747" cy="1484843"/>
          </a:xfrm>
        </p:spPr>
        <p:txBody>
          <a:bodyPr anchor="b"/>
          <a:lstStyle>
            <a:lvl1pPr algn="r">
              <a:defRPr sz="2412" b="1"/>
            </a:lvl1pPr>
          </a:lstStyle>
          <a:p>
            <a:r>
              <a:rPr lang="en-US"/>
              <a:t>Click to edit Master title style</a:t>
            </a:r>
            <a:endParaRPr lang="fa-IR"/>
          </a:p>
        </p:txBody>
      </p:sp>
      <p:sp>
        <p:nvSpPr>
          <p:cNvPr id="3" name="Content Placeholder 2"/>
          <p:cNvSpPr>
            <a:spLocks noGrp="1"/>
          </p:cNvSpPr>
          <p:nvPr>
            <p:ph idx="1"/>
          </p:nvPr>
        </p:nvSpPr>
        <p:spPr>
          <a:xfrm>
            <a:off x="4980244" y="348901"/>
            <a:ext cx="7120951" cy="7478979"/>
          </a:xfrm>
        </p:spPr>
        <p:txBody>
          <a:bodyPr/>
          <a:lstStyle>
            <a:lvl1pPr>
              <a:defRPr sz="3862"/>
            </a:lvl1pPr>
            <a:lvl2pPr>
              <a:defRPr sz="3379"/>
            </a:lvl2pPr>
            <a:lvl3pPr>
              <a:defRPr sz="2896"/>
            </a:lvl3pPr>
            <a:lvl4pPr>
              <a:defRPr sz="2412"/>
            </a:lvl4pPr>
            <a:lvl5pPr>
              <a:defRPr sz="2412"/>
            </a:lvl5pPr>
            <a:lvl6pPr>
              <a:defRPr sz="2412"/>
            </a:lvl6pPr>
            <a:lvl7pPr>
              <a:defRPr sz="2412"/>
            </a:lvl7pPr>
            <a:lvl8pPr>
              <a:defRPr sz="2412"/>
            </a:lvl8pPr>
            <a:lvl9pPr>
              <a:defRPr sz="2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636910" y="1833743"/>
            <a:ext cx="4190747" cy="5994136"/>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913549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96760" y="6134101"/>
            <a:ext cx="7642860" cy="724166"/>
          </a:xfrm>
        </p:spPr>
        <p:txBody>
          <a:bodyPr anchor="b"/>
          <a:lstStyle>
            <a:lvl1pPr algn="r">
              <a:defRPr sz="2412" b="1"/>
            </a:lvl1pPr>
          </a:lstStyle>
          <a:p>
            <a:r>
              <a:rPr lang="en-US"/>
              <a:t>Click to edit Master title style</a:t>
            </a:r>
            <a:endParaRPr lang="fa-IR"/>
          </a:p>
        </p:txBody>
      </p:sp>
      <p:sp>
        <p:nvSpPr>
          <p:cNvPr id="3" name="Picture Placeholder 2"/>
          <p:cNvSpPr>
            <a:spLocks noGrp="1"/>
          </p:cNvSpPr>
          <p:nvPr>
            <p:ph type="pic" idx="1"/>
          </p:nvPr>
        </p:nvSpPr>
        <p:spPr>
          <a:xfrm>
            <a:off x="2496760" y="782990"/>
            <a:ext cx="7642860" cy="5257800"/>
          </a:xfrm>
        </p:spPr>
        <p:txBody>
          <a:bodyPr/>
          <a:lstStyle>
            <a:lvl1pPr marL="0" indent="0">
              <a:buNone/>
              <a:defRPr sz="3862"/>
            </a:lvl1pPr>
            <a:lvl2pPr marL="551790" indent="0">
              <a:buNone/>
              <a:defRPr sz="3379"/>
            </a:lvl2pPr>
            <a:lvl3pPr marL="1103581" indent="0">
              <a:buNone/>
              <a:defRPr sz="2896"/>
            </a:lvl3pPr>
            <a:lvl4pPr marL="1655370" indent="0">
              <a:buNone/>
              <a:defRPr sz="2412"/>
            </a:lvl4pPr>
            <a:lvl5pPr marL="2207159" indent="0">
              <a:buNone/>
              <a:defRPr sz="2412"/>
            </a:lvl5pPr>
            <a:lvl6pPr marL="2758949" indent="0">
              <a:buNone/>
              <a:defRPr sz="2412"/>
            </a:lvl6pPr>
            <a:lvl7pPr marL="3310741" indent="0">
              <a:buNone/>
              <a:defRPr sz="2412"/>
            </a:lvl7pPr>
            <a:lvl8pPr marL="3862528" indent="0">
              <a:buNone/>
              <a:defRPr sz="2412"/>
            </a:lvl8pPr>
            <a:lvl9pPr marL="4414319" indent="0">
              <a:buNone/>
              <a:defRPr sz="2412"/>
            </a:lvl9pPr>
          </a:lstStyle>
          <a:p>
            <a:endParaRPr lang="fa-IR"/>
          </a:p>
        </p:txBody>
      </p:sp>
      <p:sp>
        <p:nvSpPr>
          <p:cNvPr id="4" name="Text Placeholder 3"/>
          <p:cNvSpPr>
            <a:spLocks noGrp="1"/>
          </p:cNvSpPr>
          <p:nvPr>
            <p:ph type="body" sz="half" idx="2"/>
          </p:nvPr>
        </p:nvSpPr>
        <p:spPr>
          <a:xfrm>
            <a:off x="2496760" y="6858265"/>
            <a:ext cx="7642860" cy="1028435"/>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199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92568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5125" y="350930"/>
            <a:ext cx="2866073" cy="7476949"/>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636905" y="350930"/>
            <a:ext cx="8385916" cy="7476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21/10/1443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425658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6905" y="350929"/>
            <a:ext cx="11464291" cy="1460500"/>
          </a:xfrm>
          <a:prstGeom prst="rect">
            <a:avLst/>
          </a:prstGeom>
        </p:spPr>
        <p:txBody>
          <a:bodyPr vert="horz" lIns="91440" tIns="45720" rIns="91440" bIns="45720" rtlCol="1" anchor="ctr">
            <a:normAutofit/>
          </a:bodyPr>
          <a:lstStyle/>
          <a:p>
            <a:r>
              <a:rPr lang="en-US"/>
              <a:t>Click to edit Master title style</a:t>
            </a:r>
            <a:endParaRPr lang="fa-IR"/>
          </a:p>
        </p:txBody>
      </p:sp>
      <p:sp>
        <p:nvSpPr>
          <p:cNvPr id="3" name="Text Placeholder 2"/>
          <p:cNvSpPr>
            <a:spLocks noGrp="1"/>
          </p:cNvSpPr>
          <p:nvPr>
            <p:ph type="body" idx="1"/>
          </p:nvPr>
        </p:nvSpPr>
        <p:spPr>
          <a:xfrm>
            <a:off x="636905" y="2044702"/>
            <a:ext cx="11464291" cy="5783176"/>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2"/>
          </p:nvPr>
        </p:nvSpPr>
        <p:spPr>
          <a:xfrm>
            <a:off x="9128972" y="8122005"/>
            <a:ext cx="2972223" cy="466549"/>
          </a:xfrm>
          <a:prstGeom prst="rect">
            <a:avLst/>
          </a:prstGeom>
        </p:spPr>
        <p:txBody>
          <a:bodyPr vert="horz" lIns="91440" tIns="45720" rIns="91440" bIns="45720" rtlCol="1" anchor="ctr"/>
          <a:lstStyle>
            <a:lvl1pPr algn="r">
              <a:defRPr sz="1448">
                <a:solidFill>
                  <a:schemeClr val="tx1">
                    <a:tint val="75000"/>
                  </a:schemeClr>
                </a:solidFill>
              </a:defRPr>
            </a:lvl1pPr>
          </a:lstStyle>
          <a:p>
            <a:pPr rtl="1"/>
            <a:fld id="{DA0F361A-AD60-45AD-B02F-EF26148916DA}" type="datetimeFigureOut">
              <a:rPr lang="fa-IR" smtClean="0">
                <a:solidFill>
                  <a:prstClr val="black">
                    <a:tint val="75000"/>
                  </a:prstClr>
                </a:solidFill>
              </a:rPr>
              <a:pPr rtl="1"/>
              <a:t>21/10/1443</a:t>
            </a:fld>
            <a:endParaRPr lang="fa-IR">
              <a:solidFill>
                <a:prstClr val="black">
                  <a:tint val="75000"/>
                </a:prstClr>
              </a:solidFill>
            </a:endParaRPr>
          </a:p>
        </p:txBody>
      </p:sp>
      <p:sp>
        <p:nvSpPr>
          <p:cNvPr id="5" name="Footer Placeholder 4"/>
          <p:cNvSpPr>
            <a:spLocks noGrp="1"/>
          </p:cNvSpPr>
          <p:nvPr>
            <p:ph type="ftr" sz="quarter" idx="3"/>
          </p:nvPr>
        </p:nvSpPr>
        <p:spPr>
          <a:xfrm>
            <a:off x="4352187" y="8122005"/>
            <a:ext cx="4033732" cy="466549"/>
          </a:xfrm>
          <a:prstGeom prst="rect">
            <a:avLst/>
          </a:prstGeom>
        </p:spPr>
        <p:txBody>
          <a:bodyPr vert="horz" lIns="91440" tIns="45720" rIns="91440" bIns="45720" rtlCol="1" anchor="ctr"/>
          <a:lstStyle>
            <a:lvl1pPr algn="ctr">
              <a:defRPr sz="1448">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636905" y="8122005"/>
            <a:ext cx="2972223" cy="466549"/>
          </a:xfrm>
          <a:prstGeom prst="rect">
            <a:avLst/>
          </a:prstGeom>
        </p:spPr>
        <p:txBody>
          <a:bodyPr vert="horz" lIns="91440" tIns="45720" rIns="91440" bIns="45720" rtlCol="1" anchor="ctr"/>
          <a:lstStyle>
            <a:lvl1pPr algn="l">
              <a:defRPr sz="1448">
                <a:solidFill>
                  <a:schemeClr val="tx1">
                    <a:tint val="75000"/>
                  </a:schemeClr>
                </a:solidFill>
              </a:defRPr>
            </a:lvl1pPr>
          </a:lstStyle>
          <a:p>
            <a:pPr rtl="1"/>
            <a:fld id="{01B6DF63-9F4A-4F38-895C-6CB2063CBB5A}"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3995457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103581" rtl="1" eaLnBrk="1" latinLnBrk="0" hangingPunct="1">
        <a:spcBef>
          <a:spcPct val="0"/>
        </a:spcBef>
        <a:buNone/>
        <a:defRPr sz="5310" kern="1200">
          <a:solidFill>
            <a:schemeClr val="tx1"/>
          </a:solidFill>
          <a:latin typeface="+mj-lt"/>
          <a:ea typeface="+mj-ea"/>
          <a:cs typeface="+mj-cs"/>
        </a:defRPr>
      </a:lvl1pPr>
    </p:titleStyle>
    <p:bodyStyle>
      <a:lvl1pPr marL="413841" indent="-413841" algn="r" defTabSz="1103581" rtl="1" eaLnBrk="1" latinLnBrk="0" hangingPunct="1">
        <a:spcBef>
          <a:spcPct val="20000"/>
        </a:spcBef>
        <a:buFont typeface="Arial" panose="020B0604020202020204" pitchFamily="34" charset="0"/>
        <a:buChar char="•"/>
        <a:defRPr sz="3862" kern="1200">
          <a:solidFill>
            <a:schemeClr val="tx1"/>
          </a:solidFill>
          <a:latin typeface="+mn-lt"/>
          <a:ea typeface="+mn-ea"/>
          <a:cs typeface="+mn-cs"/>
        </a:defRPr>
      </a:lvl1pPr>
      <a:lvl2pPr marL="896659" indent="-344870" algn="r" defTabSz="1103581" rtl="1" eaLnBrk="1" latinLnBrk="0" hangingPunct="1">
        <a:spcBef>
          <a:spcPct val="20000"/>
        </a:spcBef>
        <a:buFont typeface="Arial" panose="020B0604020202020204" pitchFamily="34" charset="0"/>
        <a:buChar char="–"/>
        <a:defRPr sz="3379" kern="1200">
          <a:solidFill>
            <a:schemeClr val="tx1"/>
          </a:solidFill>
          <a:latin typeface="+mn-lt"/>
          <a:ea typeface="+mn-ea"/>
          <a:cs typeface="+mn-cs"/>
        </a:defRPr>
      </a:lvl2pPr>
      <a:lvl3pPr marL="1379474" indent="-275895" algn="r" defTabSz="1103581" rtl="1" eaLnBrk="1" latinLnBrk="0" hangingPunct="1">
        <a:spcBef>
          <a:spcPct val="20000"/>
        </a:spcBef>
        <a:buFont typeface="Arial" panose="020B0604020202020204" pitchFamily="34" charset="0"/>
        <a:buChar char="•"/>
        <a:defRPr sz="2896" kern="1200">
          <a:solidFill>
            <a:schemeClr val="tx1"/>
          </a:solidFill>
          <a:latin typeface="+mn-lt"/>
          <a:ea typeface="+mn-ea"/>
          <a:cs typeface="+mn-cs"/>
        </a:defRPr>
      </a:lvl3pPr>
      <a:lvl4pPr marL="1931266"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4pPr>
      <a:lvl5pPr marL="248305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5pPr>
      <a:lvl6pPr marL="303484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6pPr>
      <a:lvl7pPr marL="3586633"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7pPr>
      <a:lvl8pPr marL="4138425"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8pPr>
      <a:lvl9pPr marL="469021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9pPr>
    </p:bodyStyle>
    <p:otherStyle>
      <a:defPPr>
        <a:defRPr lang="fa-IR"/>
      </a:defPPr>
      <a:lvl1pPr marL="0" algn="r" defTabSz="1103581" rtl="1" eaLnBrk="1" latinLnBrk="0" hangingPunct="1">
        <a:defRPr sz="2174" kern="1200">
          <a:solidFill>
            <a:schemeClr val="tx1"/>
          </a:solidFill>
          <a:latin typeface="+mn-lt"/>
          <a:ea typeface="+mn-ea"/>
          <a:cs typeface="+mn-cs"/>
        </a:defRPr>
      </a:lvl1pPr>
      <a:lvl2pPr marL="551790" algn="r" defTabSz="1103581" rtl="1" eaLnBrk="1" latinLnBrk="0" hangingPunct="1">
        <a:defRPr sz="2174" kern="1200">
          <a:solidFill>
            <a:schemeClr val="tx1"/>
          </a:solidFill>
          <a:latin typeface="+mn-lt"/>
          <a:ea typeface="+mn-ea"/>
          <a:cs typeface="+mn-cs"/>
        </a:defRPr>
      </a:lvl2pPr>
      <a:lvl3pPr marL="1103581" algn="r" defTabSz="1103581" rtl="1" eaLnBrk="1" latinLnBrk="0" hangingPunct="1">
        <a:defRPr sz="2174" kern="1200">
          <a:solidFill>
            <a:schemeClr val="tx1"/>
          </a:solidFill>
          <a:latin typeface="+mn-lt"/>
          <a:ea typeface="+mn-ea"/>
          <a:cs typeface="+mn-cs"/>
        </a:defRPr>
      </a:lvl3pPr>
      <a:lvl4pPr marL="1655370" algn="r" defTabSz="1103581" rtl="1" eaLnBrk="1" latinLnBrk="0" hangingPunct="1">
        <a:defRPr sz="2174" kern="1200">
          <a:solidFill>
            <a:schemeClr val="tx1"/>
          </a:solidFill>
          <a:latin typeface="+mn-lt"/>
          <a:ea typeface="+mn-ea"/>
          <a:cs typeface="+mn-cs"/>
        </a:defRPr>
      </a:lvl4pPr>
      <a:lvl5pPr marL="2207159" algn="r" defTabSz="1103581" rtl="1" eaLnBrk="1" latinLnBrk="0" hangingPunct="1">
        <a:defRPr sz="2174" kern="1200">
          <a:solidFill>
            <a:schemeClr val="tx1"/>
          </a:solidFill>
          <a:latin typeface="+mn-lt"/>
          <a:ea typeface="+mn-ea"/>
          <a:cs typeface="+mn-cs"/>
        </a:defRPr>
      </a:lvl5pPr>
      <a:lvl6pPr marL="2758949" algn="r" defTabSz="1103581" rtl="1" eaLnBrk="1" latinLnBrk="0" hangingPunct="1">
        <a:defRPr sz="2174" kern="1200">
          <a:solidFill>
            <a:schemeClr val="tx1"/>
          </a:solidFill>
          <a:latin typeface="+mn-lt"/>
          <a:ea typeface="+mn-ea"/>
          <a:cs typeface="+mn-cs"/>
        </a:defRPr>
      </a:lvl6pPr>
      <a:lvl7pPr marL="3310741" algn="r" defTabSz="1103581" rtl="1" eaLnBrk="1" latinLnBrk="0" hangingPunct="1">
        <a:defRPr sz="2174" kern="1200">
          <a:solidFill>
            <a:schemeClr val="tx1"/>
          </a:solidFill>
          <a:latin typeface="+mn-lt"/>
          <a:ea typeface="+mn-ea"/>
          <a:cs typeface="+mn-cs"/>
        </a:defRPr>
      </a:lvl7pPr>
      <a:lvl8pPr marL="3862528" algn="r" defTabSz="1103581" rtl="1" eaLnBrk="1" latinLnBrk="0" hangingPunct="1">
        <a:defRPr sz="2174" kern="1200">
          <a:solidFill>
            <a:schemeClr val="tx1"/>
          </a:solidFill>
          <a:latin typeface="+mn-lt"/>
          <a:ea typeface="+mn-ea"/>
          <a:cs typeface="+mn-cs"/>
        </a:defRPr>
      </a:lvl8pPr>
      <a:lvl9pPr marL="4414319" algn="r" defTabSz="1103581" rtl="1" eaLnBrk="1" latinLnBrk="0" hangingPunct="1">
        <a:defRPr sz="217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57067" y="350929"/>
            <a:ext cx="4244129" cy="546538"/>
          </a:xfrm>
          <a:noFill/>
        </p:spPr>
        <p:txBody>
          <a:bodyPr>
            <a:normAutofit fontScale="90000"/>
          </a:bodyPr>
          <a:lstStyle/>
          <a:p>
            <a:r>
              <a:rPr lang="fa-IR" dirty="0">
                <a:noFill/>
              </a:rPr>
              <a:t>بسم الله الرحمن الرحیم</a:t>
            </a:r>
            <a:endParaRPr lang="en-US" dirty="0">
              <a:noFill/>
            </a:endParaRPr>
          </a:p>
        </p:txBody>
      </p:sp>
      <p:pic>
        <p:nvPicPr>
          <p:cNvPr id="4" name="Picture 3"/>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185450" y="1806057"/>
            <a:ext cx="4333333" cy="4541285"/>
          </a:xfrm>
          <a:prstGeom prst="rect">
            <a:avLst/>
          </a:prstGeom>
          <a:noFill/>
        </p:spPr>
      </p:pic>
    </p:spTree>
    <p:custDataLst>
      <p:tags r:id="rId1"/>
    </p:custDataLst>
    <p:extLst>
      <p:ext uri="{BB962C8B-B14F-4D97-AF65-F5344CB8AC3E}">
        <p14:creationId xmlns:p14="http://schemas.microsoft.com/office/powerpoint/2010/main" val="2061060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6" name="Title 1">
            <a:extLst>
              <a:ext uri="{FF2B5EF4-FFF2-40B4-BE49-F238E27FC236}">
                <a16:creationId xmlns:a16="http://schemas.microsoft.com/office/drawing/2014/main" id="{479EB9A2-BD24-4635-BED7-CA2C5D5FED4B}"/>
              </a:ext>
            </a:extLst>
          </p:cNvPr>
          <p:cNvSpPr txBox="1">
            <a:spLocks/>
          </p:cNvSpPr>
          <p:nvPr/>
        </p:nvSpPr>
        <p:spPr>
          <a:xfrm>
            <a:off x="2532185" y="2716441"/>
            <a:ext cx="7614138" cy="2767145"/>
          </a:xfrm>
          <a:prstGeom prst="rect">
            <a:avLst/>
          </a:prstGeom>
        </p:spPr>
        <p:txBody>
          <a:bodyPr vert="horz" lIns="91440" tIns="45720" rIns="91440" bIns="45720" rtlCol="1" anchor="ctr"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a:spcAft>
                <a:spcPts val="2400"/>
              </a:spcAft>
              <a:defRPr/>
            </a:pPr>
            <a:r>
              <a:rPr lang="fa-IR" sz="6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جلسه نوزدهم</a:t>
            </a:r>
          </a:p>
          <a:p>
            <a:pPr>
              <a:spcAft>
                <a:spcPts val="2400"/>
              </a:spcAft>
              <a:defRPr/>
            </a:pPr>
            <a:r>
              <a:rPr lang="fa-IR" sz="56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B Titr" panose="00000700000000000000" pitchFamily="2" charset="-78"/>
              </a:rPr>
              <a:t>شناخت سبب نزول</a:t>
            </a:r>
          </a:p>
        </p:txBody>
      </p:sp>
    </p:spTree>
    <p:custDataLst>
      <p:tags r:id="rId1"/>
    </p:custDataLst>
    <p:extLst>
      <p:ext uri="{BB962C8B-B14F-4D97-AF65-F5344CB8AC3E}">
        <p14:creationId xmlns:p14="http://schemas.microsoft.com/office/powerpoint/2010/main" val="808966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26" presetClass="emph" presetSubtype="0" fill="hold"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26">
                                            <p:txEl>
                                              <p:pRg st="0" end="0"/>
                                            </p:txEl>
                                          </p:spTgt>
                                        </p:tgtEl>
                                        <p:attrNameLst>
                                          <p:attrName>style.visibility</p:attrName>
                                        </p:attrNameLst>
                                      </p:cBhvr>
                                      <p:to>
                                        <p:strVal val="visible"/>
                                      </p:to>
                                    </p:set>
                                    <p:anim calcmode="lin" valueType="num">
                                      <p:cBhvr additive="base">
                                        <p:cTn id="16" dur="500"/>
                                        <p:tgtEl>
                                          <p:spTgt spid="26">
                                            <p:txEl>
                                              <p:pRg st="0" end="0"/>
                                            </p:txEl>
                                          </p:spTgt>
                                        </p:tgtEl>
                                        <p:attrNameLst>
                                          <p:attrName>ppt_y</p:attrName>
                                        </p:attrNameLst>
                                      </p:cBhvr>
                                      <p:tavLst>
                                        <p:tav tm="0">
                                          <p:val>
                                            <p:strVal val="#ppt_y-#ppt_h*1.125000"/>
                                          </p:val>
                                        </p:tav>
                                        <p:tav tm="100000">
                                          <p:val>
                                            <p:strVal val="#ppt_y"/>
                                          </p:val>
                                        </p:tav>
                                      </p:tavLst>
                                    </p:anim>
                                    <p:animEffect transition="in" filter="wipe(down)">
                                      <p:cBhvr>
                                        <p:cTn id="17" dur="500"/>
                                        <p:tgtEl>
                                          <p:spTgt spid="26">
                                            <p:txEl>
                                              <p:pRg st="0" end="0"/>
                                            </p:txEl>
                                          </p:spTgt>
                                        </p:tgtEl>
                                      </p:cBhvr>
                                    </p:animEffect>
                                  </p:childTnLst>
                                </p:cTn>
                              </p:par>
                            </p:childTnLst>
                          </p:cTn>
                        </p:par>
                        <p:par>
                          <p:cTn id="18" fill="hold">
                            <p:stCondLst>
                              <p:cond delay="500"/>
                            </p:stCondLst>
                            <p:childTnLst>
                              <p:par>
                                <p:cTn id="19" presetID="26" presetClass="emph" presetSubtype="0" fill="hold" grpId="0" nodeType="afterEffect">
                                  <p:stCondLst>
                                    <p:cond delay="0"/>
                                  </p:stCondLst>
                                  <p:childTnLst>
                                    <p:animEffect transition="out" filter="fade">
                                      <p:cBhvr>
                                        <p:cTn id="20" dur="500" tmFilter="0, 0; .2, .5; .8, .5; 1, 0"/>
                                        <p:tgtEl>
                                          <p:spTgt spid="26">
                                            <p:txEl>
                                              <p:pRg st="0" end="0"/>
                                            </p:txEl>
                                          </p:spTgt>
                                        </p:tgtEl>
                                      </p:cBhvr>
                                    </p:animEffect>
                                    <p:animScale>
                                      <p:cBhvr>
                                        <p:cTn id="21" dur="250" autoRev="1" fill="hold"/>
                                        <p:tgtEl>
                                          <p:spTgt spid="26">
                                            <p:txEl>
                                              <p:pRg st="0" end="0"/>
                                            </p:txEl>
                                          </p:spTgt>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6">
                                            <p:txEl>
                                              <p:pRg st="1" end="1"/>
                                            </p:txEl>
                                          </p:spTgt>
                                        </p:tgtEl>
                                        <p:attrNameLst>
                                          <p:attrName>style.visibility</p:attrName>
                                        </p:attrNameLst>
                                      </p:cBhvr>
                                      <p:to>
                                        <p:strVal val="visible"/>
                                      </p:to>
                                    </p:set>
                                    <p:anim calcmode="lin" valueType="num">
                                      <p:cBhvr additive="base">
                                        <p:cTn id="26" dur="500"/>
                                        <p:tgtEl>
                                          <p:spTgt spid="26">
                                            <p:txEl>
                                              <p:pRg st="1" end="1"/>
                                            </p:txEl>
                                          </p:spTgt>
                                        </p:tgtEl>
                                        <p:attrNameLst>
                                          <p:attrName>ppt_y</p:attrName>
                                        </p:attrNameLst>
                                      </p:cBhvr>
                                      <p:tavLst>
                                        <p:tav tm="0">
                                          <p:val>
                                            <p:strVal val="#ppt_y-#ppt_h*1.125000"/>
                                          </p:val>
                                        </p:tav>
                                        <p:tav tm="100000">
                                          <p:val>
                                            <p:strVal val="#ppt_y"/>
                                          </p:val>
                                        </p:tav>
                                      </p:tavLst>
                                    </p:anim>
                                    <p:animEffect transition="in" filter="wipe(down)">
                                      <p:cBhvr>
                                        <p:cTn id="27" dur="500"/>
                                        <p:tgtEl>
                                          <p:spTgt spid="26">
                                            <p:txEl>
                                              <p:pRg st="1" end="1"/>
                                            </p:txEl>
                                          </p:spTgt>
                                        </p:tgtEl>
                                      </p:cBhvr>
                                    </p:animEffect>
                                  </p:childTnLst>
                                </p:cTn>
                              </p:par>
                            </p:childTnLst>
                          </p:cTn>
                        </p:par>
                        <p:par>
                          <p:cTn id="28" fill="hold">
                            <p:stCondLst>
                              <p:cond delay="500"/>
                            </p:stCondLst>
                            <p:childTnLst>
                              <p:par>
                                <p:cTn id="29" presetID="26" presetClass="emph" presetSubtype="0" fill="hold" grpId="0" nodeType="afterEffect">
                                  <p:stCondLst>
                                    <p:cond delay="0"/>
                                  </p:stCondLst>
                                  <p:childTnLst>
                                    <p:animEffect transition="out" filter="fade">
                                      <p:cBhvr>
                                        <p:cTn id="30" dur="500" tmFilter="0, 0; .2, .5; .8, .5; 1, 0"/>
                                        <p:tgtEl>
                                          <p:spTgt spid="26">
                                            <p:txEl>
                                              <p:pRg st="1" end="1"/>
                                            </p:txEl>
                                          </p:spTgt>
                                        </p:tgtEl>
                                      </p:cBhvr>
                                    </p:animEffect>
                                    <p:animScale>
                                      <p:cBhvr>
                                        <p:cTn id="31" dur="250" autoRev="1" fill="hold"/>
                                        <p:tgtEl>
                                          <p:spTgt spid="26">
                                            <p:txEl>
                                              <p:pRg st="1" end="1"/>
                                            </p:txEl>
                                          </p:spTgt>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2" presetClass="exit" presetSubtype="4" fill="hold" nodeType="clickEffect">
                                  <p:stCondLst>
                                    <p:cond delay="0"/>
                                  </p:stCondLst>
                                  <p:childTnLst>
                                    <p:anim calcmode="lin" valueType="num">
                                      <p:cBhvr additive="base">
                                        <p:cTn id="35" dur="500"/>
                                        <p:tgtEl>
                                          <p:spTgt spid="26">
                                            <p:txEl>
                                              <p:pRg st="0" end="0"/>
                                            </p:txEl>
                                          </p:spTgt>
                                        </p:tgtEl>
                                        <p:attrNameLst>
                                          <p:attrName>ppt_y</p:attrName>
                                        </p:attrNameLst>
                                      </p:cBhvr>
                                      <p:tavLst>
                                        <p:tav tm="0">
                                          <p:val>
                                            <p:strVal val="#ppt_y"/>
                                          </p:val>
                                        </p:tav>
                                        <p:tav tm="100000">
                                          <p:val>
                                            <p:strVal val="#ppt_y+#ppt_h*1.125000"/>
                                          </p:val>
                                        </p:tav>
                                      </p:tavLst>
                                    </p:anim>
                                    <p:animEffect transition="out" filter="wipe(down)">
                                      <p:cBhvr>
                                        <p:cTn id="36" dur="500"/>
                                        <p:tgtEl>
                                          <p:spTgt spid="26">
                                            <p:txEl>
                                              <p:pRg st="0" end="0"/>
                                            </p:txEl>
                                          </p:spTgt>
                                        </p:tgtEl>
                                      </p:cBhvr>
                                    </p:animEffect>
                                    <p:set>
                                      <p:cBhvr>
                                        <p:cTn id="37" dur="1" fill="hold">
                                          <p:stCondLst>
                                            <p:cond delay="499"/>
                                          </p:stCondLst>
                                        </p:cTn>
                                        <p:tgtEl>
                                          <p:spTgt spid="26">
                                            <p:txEl>
                                              <p:pRg st="0" end="0"/>
                                            </p:txEl>
                                          </p:spTgt>
                                        </p:tgtEl>
                                        <p:attrNameLst>
                                          <p:attrName>style.visibility</p:attrName>
                                        </p:attrNameLst>
                                      </p:cBhvr>
                                      <p:to>
                                        <p:strVal val="hidden"/>
                                      </p:to>
                                    </p:set>
                                  </p:childTnLst>
                                </p:cTn>
                              </p:par>
                            </p:childTnLst>
                          </p:cTn>
                        </p:par>
                        <p:par>
                          <p:cTn id="38" fill="hold">
                            <p:stCondLst>
                              <p:cond delay="500"/>
                            </p:stCondLst>
                            <p:childTnLst>
                              <p:par>
                                <p:cTn id="39" presetID="12" presetClass="exit" presetSubtype="4" fill="hold" nodeType="afterEffect">
                                  <p:stCondLst>
                                    <p:cond delay="0"/>
                                  </p:stCondLst>
                                  <p:childTnLst>
                                    <p:anim calcmode="lin" valueType="num">
                                      <p:cBhvr additive="base">
                                        <p:cTn id="40" dur="500"/>
                                        <p:tgtEl>
                                          <p:spTgt spid="26">
                                            <p:txEl>
                                              <p:pRg st="1" end="1"/>
                                            </p:txEl>
                                          </p:spTgt>
                                        </p:tgtEl>
                                        <p:attrNameLst>
                                          <p:attrName>ppt_y</p:attrName>
                                        </p:attrNameLst>
                                      </p:cBhvr>
                                      <p:tavLst>
                                        <p:tav tm="0">
                                          <p:val>
                                            <p:strVal val="#ppt_y"/>
                                          </p:val>
                                        </p:tav>
                                        <p:tav tm="100000">
                                          <p:val>
                                            <p:strVal val="#ppt_y+#ppt_h*1.125000"/>
                                          </p:val>
                                        </p:tav>
                                      </p:tavLst>
                                    </p:anim>
                                    <p:animEffect transition="out" filter="wipe(down)">
                                      <p:cBhvr>
                                        <p:cTn id="41" dur="500"/>
                                        <p:tgtEl>
                                          <p:spTgt spid="26">
                                            <p:txEl>
                                              <p:pRg st="1" end="1"/>
                                            </p:txEl>
                                          </p:spTgt>
                                        </p:tgtEl>
                                      </p:cBhvr>
                                    </p:animEffect>
                                    <p:set>
                                      <p:cBhvr>
                                        <p:cTn id="42" dur="1" fill="hold">
                                          <p:stCondLst>
                                            <p:cond delay="499"/>
                                          </p:stCondLst>
                                        </p:cTn>
                                        <p:tgtEl>
                                          <p:spTgt spid="2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8" name="Title 1">
            <a:extLst>
              <a:ext uri="{FF2B5EF4-FFF2-40B4-BE49-F238E27FC236}">
                <a16:creationId xmlns:a16="http://schemas.microsoft.com/office/drawing/2014/main" id="{95AB38F8-2EE0-417C-A05F-6C83B886DE83}"/>
              </a:ext>
            </a:extLst>
          </p:cNvPr>
          <p:cNvSpPr txBox="1">
            <a:spLocks/>
          </p:cNvSpPr>
          <p:nvPr/>
        </p:nvSpPr>
        <p:spPr>
          <a:xfrm>
            <a:off x="2497945" y="2373923"/>
            <a:ext cx="7742207" cy="4730262"/>
          </a:xfrm>
          <a:prstGeom prst="rect">
            <a:avLst/>
          </a:prstGeom>
          <a:gradFill>
            <a:gsLst>
              <a:gs pos="70000">
                <a:schemeClr val="tx1">
                  <a:alpha val="55000"/>
                  <a:lumMod val="0"/>
                </a:schemeClr>
              </a:gs>
              <a:gs pos="32000">
                <a:schemeClr val="tx1">
                  <a:alpha val="24000"/>
                  <a:lumMod val="0"/>
                </a:schemeClr>
              </a:gs>
              <a:gs pos="21000">
                <a:schemeClr val="tx1">
                  <a:alpha val="0"/>
                  <a:lumMod val="0"/>
                </a:schemeClr>
              </a:gs>
              <a:gs pos="100000">
                <a:schemeClr val="tx1">
                  <a:lumMod val="50000"/>
                  <a:lumOff val="50000"/>
                  <a:alpha val="0"/>
                </a:schemeClr>
              </a:gs>
            </a:gsLst>
            <a:lin ang="5400000" scaled="1"/>
          </a:gradFill>
        </p:spPr>
        <p:txBody>
          <a:bodyPr vert="horz" lIns="457200" tIns="45720" rIns="0" bIns="45720" rtlCol="1" anchor="t"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indent="2638425" algn="r">
              <a:spcAft>
                <a:spcPts val="3000"/>
              </a:spcAft>
              <a:defRPr/>
            </a:pPr>
            <a:r>
              <a:rPr lang="fa-IR" sz="2800" dirty="0">
                <a:ln w="0">
                  <a:solidFill>
                    <a:srgbClr val="F5F7B3"/>
                  </a:solidFill>
                </a:ln>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اهداف جلسه</a:t>
            </a:r>
          </a:p>
          <a:p>
            <a:pPr algn="r">
              <a:spcAft>
                <a:spcPts val="3000"/>
              </a:spcAft>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از دانشجو انتظار می‌رود پس از مطالعه مطالب این درس بتواند:</a:t>
            </a:r>
            <a:endParaRPr lang="en-US"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endParaRPr>
          </a:p>
          <a:p>
            <a:pPr marL="352425" lvl="1" indent="-352425" algn="r" defTabSz="1103581" rtl="1">
              <a:spcBef>
                <a:spcPct val="0"/>
              </a:spcBef>
              <a:spcAft>
                <a:spcPts val="1800"/>
              </a:spcAft>
              <a:buFont typeface="Wingdings" panose="05000000000000000000" pitchFamily="2" charset="2"/>
              <a:buChar char="?"/>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مطالب ذکر شده پیرامون اسباب النزول را توضیح دهد</a:t>
            </a:r>
          </a:p>
          <a:p>
            <a:pPr marL="352425" lvl="1" indent="-352425" algn="r" defTabSz="1103581" rtl="1">
              <a:spcBef>
                <a:spcPct val="0"/>
              </a:spcBef>
              <a:spcAft>
                <a:spcPts val="1800"/>
              </a:spcAft>
              <a:buFont typeface="Wingdings" panose="05000000000000000000" pitchFamily="2" charset="2"/>
              <a:buChar char="?"/>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فوايد شناخت اسباب النزول را تبیین نماید</a:t>
            </a:r>
          </a:p>
        </p:txBody>
      </p:sp>
      <p:cxnSp>
        <p:nvCxnSpPr>
          <p:cNvPr id="4" name="Straight Connector 3">
            <a:extLst>
              <a:ext uri="{FF2B5EF4-FFF2-40B4-BE49-F238E27FC236}">
                <a16:creationId xmlns:a16="http://schemas.microsoft.com/office/drawing/2014/main" id="{AD874503-13DF-45A6-BE2A-2401814D33E0}"/>
              </a:ext>
            </a:extLst>
          </p:cNvPr>
          <p:cNvCxnSpPr/>
          <p:nvPr/>
        </p:nvCxnSpPr>
        <p:spPr>
          <a:xfrm>
            <a:off x="2743200" y="3727937"/>
            <a:ext cx="7350369"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6167FB29-31BD-4154-B00B-9A085569FE87}"/>
              </a:ext>
            </a:extLst>
          </p:cNvPr>
          <p:cNvCxnSpPr>
            <a:cxnSpLocks/>
          </p:cNvCxnSpPr>
          <p:nvPr/>
        </p:nvCxnSpPr>
        <p:spPr>
          <a:xfrm>
            <a:off x="5486400" y="2860429"/>
            <a:ext cx="1705941"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spTree>
    <p:custDataLst>
      <p:tags r:id="rId1"/>
    </p:custDataLst>
    <p:extLst>
      <p:ext uri="{BB962C8B-B14F-4D97-AF65-F5344CB8AC3E}">
        <p14:creationId xmlns:p14="http://schemas.microsoft.com/office/powerpoint/2010/main" val="30608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additive="base">
                                        <p:cTn id="7" dur="500"/>
                                        <p:tgtEl>
                                          <p:spTgt spid="2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8">
                                            <p:txEl>
                                              <p:pRg st="0" end="0"/>
                                            </p:txEl>
                                          </p:spTgt>
                                        </p:tgtEl>
                                      </p:cBhvr>
                                    </p:animEffect>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28">
                                            <p:txEl>
                                              <p:pRg st="0" end="0"/>
                                            </p:txEl>
                                          </p:spTgt>
                                        </p:tgtEl>
                                      </p:cBhvr>
                                    </p:animEffect>
                                    <p:animScale>
                                      <p:cBhvr>
                                        <p:cTn id="12" dur="250" autoRev="1" fill="hold"/>
                                        <p:tgtEl>
                                          <p:spTgt spid="28">
                                            <p:txEl>
                                              <p:pRg st="0" end="0"/>
                                            </p:txEl>
                                          </p:spTgt>
                                        </p:tgtEl>
                                      </p:cBhvr>
                                      <p:by x="105000" y="105000"/>
                                    </p:animScale>
                                  </p:childTnLst>
                                </p:cTn>
                              </p:par>
                              <p:par>
                                <p:cTn id="13" presetID="2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28">
                                            <p:txEl>
                                              <p:pRg st="1" end="1"/>
                                            </p:txEl>
                                          </p:spTgt>
                                        </p:tgtEl>
                                        <p:attrNameLst>
                                          <p:attrName>style.visibility</p:attrName>
                                        </p:attrNameLst>
                                      </p:cBhvr>
                                      <p:to>
                                        <p:strVal val="visible"/>
                                      </p:to>
                                    </p:set>
                                    <p:anim calcmode="lin" valueType="num">
                                      <p:cBhvr additive="base">
                                        <p:cTn id="20" dur="500"/>
                                        <p:tgtEl>
                                          <p:spTgt spid="28">
                                            <p:txEl>
                                              <p:pRg st="1" end="1"/>
                                            </p:txEl>
                                          </p:spTgt>
                                        </p:tgtEl>
                                        <p:attrNameLst>
                                          <p:attrName>ppt_y</p:attrName>
                                        </p:attrNameLst>
                                      </p:cBhvr>
                                      <p:tavLst>
                                        <p:tav tm="0">
                                          <p:val>
                                            <p:strVal val="#ppt_y-#ppt_h*1.125000"/>
                                          </p:val>
                                        </p:tav>
                                        <p:tav tm="100000">
                                          <p:val>
                                            <p:strVal val="#ppt_y"/>
                                          </p:val>
                                        </p:tav>
                                      </p:tavLst>
                                    </p:anim>
                                    <p:animEffect transition="in" filter="wipe(down)">
                                      <p:cBhvr>
                                        <p:cTn id="21" dur="500"/>
                                        <p:tgtEl>
                                          <p:spTgt spid="28">
                                            <p:txEl>
                                              <p:pRg st="1" end="1"/>
                                            </p:txEl>
                                          </p:spTgt>
                                        </p:tgtEl>
                                      </p:cBhvr>
                                    </p:animEffect>
                                  </p:childTnLst>
                                </p:cTn>
                              </p:par>
                            </p:childTnLst>
                          </p:cTn>
                        </p:par>
                        <p:par>
                          <p:cTn id="22" fill="hold">
                            <p:stCondLst>
                              <p:cond delay="500"/>
                            </p:stCondLst>
                            <p:childTnLst>
                              <p:par>
                                <p:cTn id="23" presetID="26" presetClass="emph" presetSubtype="0" fill="hold" grpId="0" nodeType="afterEffect">
                                  <p:stCondLst>
                                    <p:cond delay="0"/>
                                  </p:stCondLst>
                                  <p:childTnLst>
                                    <p:animEffect transition="out" filter="fade">
                                      <p:cBhvr>
                                        <p:cTn id="24" dur="500" tmFilter="0, 0; .2, .5; .8, .5; 1, 0"/>
                                        <p:tgtEl>
                                          <p:spTgt spid="28">
                                            <p:txEl>
                                              <p:pRg st="1" end="1"/>
                                            </p:txEl>
                                          </p:spTgt>
                                        </p:tgtEl>
                                      </p:cBhvr>
                                    </p:animEffect>
                                    <p:animScale>
                                      <p:cBhvr>
                                        <p:cTn id="25" dur="250" autoRev="1" fill="hold"/>
                                        <p:tgtEl>
                                          <p:spTgt spid="28">
                                            <p:txEl>
                                              <p:pRg st="1" end="1"/>
                                            </p:txEl>
                                          </p:spTgt>
                                        </p:tgtEl>
                                      </p:cBhvr>
                                      <p:by x="105000" y="105000"/>
                                    </p:animScale>
                                  </p:childTnLst>
                                </p:cTn>
                              </p:par>
                              <p:par>
                                <p:cTn id="26" presetID="22" presetClass="entr" presetSubtype="2"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28">
                                            <p:txEl>
                                              <p:pRg st="2" end="2"/>
                                            </p:txEl>
                                          </p:spTgt>
                                        </p:tgtEl>
                                        <p:attrNameLst>
                                          <p:attrName>style.visibility</p:attrName>
                                        </p:attrNameLst>
                                      </p:cBhvr>
                                      <p:to>
                                        <p:strVal val="visible"/>
                                      </p:to>
                                    </p:set>
                                    <p:anim calcmode="lin" valueType="num">
                                      <p:cBhvr additive="base">
                                        <p:cTn id="33" dur="500"/>
                                        <p:tgtEl>
                                          <p:spTgt spid="28">
                                            <p:txEl>
                                              <p:pRg st="2" end="2"/>
                                            </p:txEl>
                                          </p:spTgt>
                                        </p:tgtEl>
                                        <p:attrNameLst>
                                          <p:attrName>ppt_y</p:attrName>
                                        </p:attrNameLst>
                                      </p:cBhvr>
                                      <p:tavLst>
                                        <p:tav tm="0">
                                          <p:val>
                                            <p:strVal val="#ppt_y-#ppt_h*1.125000"/>
                                          </p:val>
                                        </p:tav>
                                        <p:tav tm="100000">
                                          <p:val>
                                            <p:strVal val="#ppt_y"/>
                                          </p:val>
                                        </p:tav>
                                      </p:tavLst>
                                    </p:anim>
                                    <p:animEffect transition="in" filter="wipe(down)">
                                      <p:cBhvr>
                                        <p:cTn id="34" dur="500"/>
                                        <p:tgtEl>
                                          <p:spTgt spid="28">
                                            <p:txEl>
                                              <p:pRg st="2" end="2"/>
                                            </p:txEl>
                                          </p:spTgt>
                                        </p:tgtEl>
                                      </p:cBhvr>
                                    </p:animEffect>
                                  </p:childTnLst>
                                </p:cTn>
                              </p:par>
                            </p:childTnLst>
                          </p:cTn>
                        </p:par>
                        <p:par>
                          <p:cTn id="35" fill="hold">
                            <p:stCondLst>
                              <p:cond delay="500"/>
                            </p:stCondLst>
                            <p:childTnLst>
                              <p:par>
                                <p:cTn id="36" presetID="26" presetClass="emph" presetSubtype="0" fill="hold" grpId="0" nodeType="afterEffect">
                                  <p:stCondLst>
                                    <p:cond delay="0"/>
                                  </p:stCondLst>
                                  <p:childTnLst>
                                    <p:animEffect transition="out" filter="fade">
                                      <p:cBhvr>
                                        <p:cTn id="37" dur="500" tmFilter="0, 0; .2, .5; .8, .5; 1, 0"/>
                                        <p:tgtEl>
                                          <p:spTgt spid="28">
                                            <p:txEl>
                                              <p:pRg st="2" end="2"/>
                                            </p:txEl>
                                          </p:spTgt>
                                        </p:tgtEl>
                                      </p:cBhvr>
                                    </p:animEffect>
                                    <p:animScale>
                                      <p:cBhvr>
                                        <p:cTn id="38" dur="250" autoRev="1" fill="hold"/>
                                        <p:tgtEl>
                                          <p:spTgt spid="28">
                                            <p:txEl>
                                              <p:pRg st="2" end="2"/>
                                            </p:txEl>
                                          </p:spTgt>
                                        </p:tgtEl>
                                      </p:cBhvr>
                                      <p:by x="105000" y="105000"/>
                                    </p:animScale>
                                  </p:childTnLst>
                                </p:cTn>
                              </p:par>
                            </p:childTnLst>
                          </p:cTn>
                        </p:par>
                      </p:childTnLst>
                    </p:cTn>
                  </p:par>
                  <p:par>
                    <p:cTn id="39" fill="hold">
                      <p:stCondLst>
                        <p:cond delay="indefinite"/>
                      </p:stCondLst>
                      <p:childTnLst>
                        <p:par>
                          <p:cTn id="40" fill="hold">
                            <p:stCondLst>
                              <p:cond delay="0"/>
                            </p:stCondLst>
                            <p:childTnLst>
                              <p:par>
                                <p:cTn id="41" presetID="12" presetClass="entr" presetSubtype="1" fill="hold" nodeType="clickEffect">
                                  <p:stCondLst>
                                    <p:cond delay="0"/>
                                  </p:stCondLst>
                                  <p:childTnLst>
                                    <p:set>
                                      <p:cBhvr>
                                        <p:cTn id="42" dur="1" fill="hold">
                                          <p:stCondLst>
                                            <p:cond delay="0"/>
                                          </p:stCondLst>
                                        </p:cTn>
                                        <p:tgtEl>
                                          <p:spTgt spid="28">
                                            <p:txEl>
                                              <p:pRg st="3" end="3"/>
                                            </p:txEl>
                                          </p:spTgt>
                                        </p:tgtEl>
                                        <p:attrNameLst>
                                          <p:attrName>style.visibility</p:attrName>
                                        </p:attrNameLst>
                                      </p:cBhvr>
                                      <p:to>
                                        <p:strVal val="visible"/>
                                      </p:to>
                                    </p:set>
                                    <p:anim calcmode="lin" valueType="num">
                                      <p:cBhvr additive="base">
                                        <p:cTn id="43" dur="500"/>
                                        <p:tgtEl>
                                          <p:spTgt spid="28">
                                            <p:txEl>
                                              <p:pRg st="3" end="3"/>
                                            </p:txEl>
                                          </p:spTgt>
                                        </p:tgtEl>
                                        <p:attrNameLst>
                                          <p:attrName>ppt_y</p:attrName>
                                        </p:attrNameLst>
                                      </p:cBhvr>
                                      <p:tavLst>
                                        <p:tav tm="0">
                                          <p:val>
                                            <p:strVal val="#ppt_y-#ppt_h*1.125000"/>
                                          </p:val>
                                        </p:tav>
                                        <p:tav tm="100000">
                                          <p:val>
                                            <p:strVal val="#ppt_y"/>
                                          </p:val>
                                        </p:tav>
                                      </p:tavLst>
                                    </p:anim>
                                    <p:animEffect transition="in" filter="wipe(down)">
                                      <p:cBhvr>
                                        <p:cTn id="44" dur="500"/>
                                        <p:tgtEl>
                                          <p:spTgt spid="28">
                                            <p:txEl>
                                              <p:pRg st="3" end="3"/>
                                            </p:txEl>
                                          </p:spTgt>
                                        </p:tgtEl>
                                      </p:cBhvr>
                                    </p:animEffect>
                                  </p:childTnLst>
                                </p:cTn>
                              </p:par>
                            </p:childTnLst>
                          </p:cTn>
                        </p:par>
                        <p:par>
                          <p:cTn id="45" fill="hold">
                            <p:stCondLst>
                              <p:cond delay="500"/>
                            </p:stCondLst>
                            <p:childTnLst>
                              <p:par>
                                <p:cTn id="46" presetID="26" presetClass="emph" presetSubtype="0" fill="hold" grpId="0" nodeType="afterEffect">
                                  <p:stCondLst>
                                    <p:cond delay="0"/>
                                  </p:stCondLst>
                                  <p:childTnLst>
                                    <p:animEffect transition="out" filter="fade">
                                      <p:cBhvr>
                                        <p:cTn id="47" dur="500" tmFilter="0, 0; .2, .5; .8, .5; 1, 0"/>
                                        <p:tgtEl>
                                          <p:spTgt spid="28">
                                            <p:txEl>
                                              <p:pRg st="3" end="3"/>
                                            </p:txEl>
                                          </p:spTgt>
                                        </p:tgtEl>
                                      </p:cBhvr>
                                    </p:animEffect>
                                    <p:animScale>
                                      <p:cBhvr>
                                        <p:cTn id="48" dur="250" autoRev="1" fill="hold"/>
                                        <p:tgtEl>
                                          <p:spTgt spid="28">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منابع مربوط به موضوع سبب 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3162404"/>
          </a:xfrm>
          <a:prstGeom prst="rect">
            <a:avLst/>
          </a:prstGeom>
          <a:noFill/>
        </p:spPr>
        <p:txBody>
          <a:bodyPr wrap="square">
            <a:spAutoFit/>
          </a:bodyPr>
          <a:lstStyle/>
          <a:p>
            <a:pPr marL="1336675" indent="-1336675"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کتاب سيوطي در اين فن: </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لباب النقول في اسباب النزول</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a:t>
            </a:r>
          </a:p>
          <a:p>
            <a:pPr marL="1336675" indent="-1336675"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اولين کتاب در اين فن را </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علي بن مديني</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نوشته.</a:t>
            </a:r>
          </a:p>
          <a:p>
            <a:pPr marL="1336675" indent="-1336675"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یکی از مشهورترین آثار این موضوع اسباب النزول واحدی نیشابوری است که جعبری آن را خلاصه کرده.</a:t>
            </a:r>
          </a:p>
        </p:txBody>
      </p:sp>
    </p:spTree>
    <p:custDataLst>
      <p:tags r:id="rId1"/>
    </p:custDataLst>
    <p:extLst>
      <p:ext uri="{BB962C8B-B14F-4D97-AF65-F5344CB8AC3E}">
        <p14:creationId xmlns:p14="http://schemas.microsoft.com/office/powerpoint/2010/main" val="2554376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509200"/>
          </a:xfrm>
          <a:prstGeom prst="rect">
            <a:avLst/>
          </a:prstGeom>
          <a:noFill/>
        </p:spPr>
        <p:txBody>
          <a:bodyPr wrap="square">
            <a:spAutoFit/>
          </a:bodyPr>
          <a:lstStyle/>
          <a:p>
            <a:pPr marL="1336675" indent="-1336675" algn="just" rtl="1">
              <a:lnSpc>
                <a:spcPct val="12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1) دستيابي به حکمت تشريع برخي احکام.</a:t>
            </a:r>
          </a:p>
          <a:p>
            <a:pPr marL="1336675" indent="-1336675" algn="just" rtl="1">
              <a:lnSpc>
                <a:spcPct val="12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2) آگاه شدن از معناي آيه و بر طرف کردن مشکل فهم معنا.</a:t>
            </a:r>
          </a:p>
          <a:p>
            <a:pPr marL="1336675" indent="-1336675" algn="just" rtl="1">
              <a:lnSpc>
                <a:spcPct val="12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مثال:</a:t>
            </a:r>
          </a:p>
          <a:p>
            <a:pPr marL="439738" indent="-439738" algn="just" rtl="1">
              <a:lnSpc>
                <a:spcPct val="12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لاَ تَحْسَبَنَّ الَّذِينَ يَفْرَحُونَ بِمَا أَتَواْ وَّيُحِبُّونَ أَن يُحْمَدُواْ بِمَا لَمْ يَفْعَلُواْ فَلاَ تَحْسَبَنَّهُمْ بِمَفَازَةٍ مِّنَ الْعَذَابِ وَلَهُمْ عَذَابٌ أَلِيمٌ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(آل عمران/188): درباره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گروهي از اهل کتاب</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که پيامبر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از آنها در امري سوال کردند ولي آنها آن را کتمان کردند و از چيز ديگري خبر دادند و وانمود کردند که جواب سوال را دادند و از پيامبر </a:t>
            </a:r>
            <a:r>
              <a:rPr lang="fa-IR" sz="2600" baseline="30000" dirty="0">
                <a:effectLst>
                  <a:outerShdw blurRad="38100" dist="38100" dir="2700000" algn="tl">
                    <a:srgbClr val="000000">
                      <a:alpha val="43137"/>
                    </a:srgbClr>
                  </a:outerShdw>
                </a:effectLst>
                <a:latin typeface="IRBadr" panose="02000506000000020002" pitchFamily="2" charset="-78"/>
                <a:cs typeface="B Zar75 Symbols" panose="00000400000000000000" pitchFamily="2" charset="-78"/>
              </a:rPr>
              <a:t>٦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انتظار تمجيد داشتند، نازل شد.</a:t>
            </a:r>
          </a:p>
          <a:p>
            <a:pPr marL="439738" indent="-439738" algn="just" rtl="1">
              <a:lnSpc>
                <a:spcPct val="12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لَيْسَ عَلَى الَّذِينَ آمَنُواْ وَعَمِلُواْ الصَّالِحَاتِ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جُنَاحٌ فِيمَا طَعِمُوا</a:t>
            </a:r>
            <a:r>
              <a:rPr lang="fa-IR" sz="2600" u="sng"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(مائده/93): بعد از اين که شراب حرام شد، برخی از عاقبت کشته شدگان که شرابخوار بودند پرسيدند که آيه نازل شد و فرمود: به سبب شراب‏هايي که قبلاً خوردند گناهي بر آنان نيست. (در جواب به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عثمان بن مظعون و عمر بن معدی کرب</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a:t>
            </a:r>
          </a:p>
        </p:txBody>
      </p:sp>
    </p:spTree>
    <p:custDataLst>
      <p:tags r:id="rId1"/>
    </p:custDataLst>
    <p:extLst>
      <p:ext uri="{BB962C8B-B14F-4D97-AF65-F5344CB8AC3E}">
        <p14:creationId xmlns:p14="http://schemas.microsoft.com/office/powerpoint/2010/main" val="2282733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16868"/>
          </a:xfrm>
          <a:prstGeom prst="rect">
            <a:avLst/>
          </a:prstGeom>
          <a:noFill/>
        </p:spPr>
        <p:txBody>
          <a:bodyPr wrap="square">
            <a:spAutoFit/>
          </a:bodyPr>
          <a:lstStyle/>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وَاللَّائِي يَئِسْنَ مِنَ الْمَحِيضِ مِن نِّسَائِكُمْ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إِنِ ارْتَبْتُم</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 فَعِدَّتُهُنَّ ثَلَاثَةُ أَشْهُرٍ وَاللَّائِي لَمْ يَحِضْنَ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(طلاق/4):</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گروهی به نام ظاهریه با تکیه بر عبارت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إن ارتبتُم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معتقدند زنان یائسه اگر تردید نداشته باشند عده بر آنها واجب نیست. در حالی که بعد از نزول آیه 227 بقره مبنی بر سه طهر بودن عده زنانی که دچار عادت می‏شوند گروهي در مورد عده زنان صغير و بزرگسال پرسيدند که حکم آنان چيست، که اين آيه نازل شد.  </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فَأَيْنَمَا تُوَلُّواْ فَثَمَّ وَجْهُ اللّهِ</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(بقره/115): </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آيه براي حکم نماز نافله در حال حرکت و مسافرت يا حکم نمازگزاري که از روي اجتهاد به جهتي نماز مي‏خواند و سپس مي فهمد که اشتباه کرده، نازل شد.</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قول ضعیف: گفته شده که پیامبر به گروهی فرمود برادری از شما در گذشته بروید بر او نماز بخوانید. اصحاب گفتند او به سمت قبله ما نماز نمی‏خواند. لذا این آیه نازل شد. </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إِنَّ الصَّفَا وَالْمَرْوَةَ مِن شَعَآئِرِ اللّهِ فَمَنْ حَجَّ الْبَيْتَ أَوِ اعْتَمَرَ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فَلاَ جُنَاحَ عَلَيْهِ</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 أَن يَطَّوَّفَ بِهِمَا</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(بقره/158):</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صحابه با تصور جاهلی بودن سعي بين صفا و مروه از آن پرهیز مي‏کردند، آيه نازل شد و پندارشان را نفي کرد.</a:t>
            </a:r>
          </a:p>
        </p:txBody>
      </p:sp>
    </p:spTree>
    <p:custDataLst>
      <p:tags r:id="rId1"/>
    </p:custDataLst>
    <p:extLst>
      <p:ext uri="{BB962C8B-B14F-4D97-AF65-F5344CB8AC3E}">
        <p14:creationId xmlns:p14="http://schemas.microsoft.com/office/powerpoint/2010/main" val="953777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35">
                                            <p:txEl>
                                              <p:pRg st="4" end="4"/>
                                            </p:txEl>
                                          </p:spTgt>
                                        </p:tgtEl>
                                        <p:attrNameLst>
                                          <p:attrName>style.visibility</p:attrName>
                                        </p:attrNameLst>
                                      </p:cBhvr>
                                      <p:to>
                                        <p:strVal val="visible"/>
                                      </p:to>
                                    </p:set>
                                    <p:animEffect transition="in" filter="wipe(up)">
                                      <p:cBhvr>
                                        <p:cTn id="33" dur="500"/>
                                        <p:tgtEl>
                                          <p:spTgt spid="3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35">
                                            <p:txEl>
                                              <p:pRg st="5" end="5"/>
                                            </p:txEl>
                                          </p:spTgt>
                                        </p:tgtEl>
                                        <p:attrNameLst>
                                          <p:attrName>style.visibility</p:attrName>
                                        </p:attrNameLst>
                                      </p:cBhvr>
                                      <p:to>
                                        <p:strVal val="visible"/>
                                      </p:to>
                                    </p:set>
                                    <p:animEffect transition="in" filter="wipe(up)">
                                      <p:cBhvr>
                                        <p:cTn id="38" dur="500"/>
                                        <p:tgtEl>
                                          <p:spTgt spid="35">
                                            <p:txEl>
                                              <p:pRg st="5" end="5"/>
                                            </p:txEl>
                                          </p:spTgt>
                                        </p:tgtEl>
                                      </p:cBhvr>
                                    </p:animEffect>
                                  </p:childTnLst>
                                </p:cTn>
                              </p:par>
                            </p:childTnLst>
                          </p:cTn>
                        </p:par>
                        <p:par>
                          <p:cTn id="39" fill="hold">
                            <p:stCondLst>
                              <p:cond delay="500"/>
                            </p:stCondLst>
                            <p:childTnLst>
                              <p:par>
                                <p:cTn id="40" presetID="22" presetClass="entr" presetSubtype="1" fill="hold" nodeType="afterEffect">
                                  <p:stCondLst>
                                    <p:cond delay="0"/>
                                  </p:stCondLst>
                                  <p:childTnLst>
                                    <p:set>
                                      <p:cBhvr>
                                        <p:cTn id="41" dur="1" fill="hold">
                                          <p:stCondLst>
                                            <p:cond delay="0"/>
                                          </p:stCondLst>
                                        </p:cTn>
                                        <p:tgtEl>
                                          <p:spTgt spid="35">
                                            <p:txEl>
                                              <p:pRg st="6" end="6"/>
                                            </p:txEl>
                                          </p:spTgt>
                                        </p:tgtEl>
                                        <p:attrNameLst>
                                          <p:attrName>style.visibility</p:attrName>
                                        </p:attrNameLst>
                                      </p:cBhvr>
                                      <p:to>
                                        <p:strVal val="visible"/>
                                      </p:to>
                                    </p:set>
                                    <p:animEffect transition="in" filter="wipe(up)">
                                      <p:cBhvr>
                                        <p:cTn id="42"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255285"/>
          </a:xfrm>
          <a:prstGeom prst="rect">
            <a:avLst/>
          </a:prstGeom>
          <a:noFill/>
        </p:spPr>
        <p:txBody>
          <a:bodyPr wrap="square">
            <a:spAutoFit/>
          </a:bodyPr>
          <a:lstStyle/>
          <a:p>
            <a:pPr marL="1336675" indent="-1336675" algn="just" rtl="1">
              <a:lnSpc>
                <a:spcPct val="20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3) دفع توهم حصر.</a:t>
            </a:r>
          </a:p>
          <a:p>
            <a:pPr marL="1336675" indent="-1336675" algn="just" rtl="1">
              <a:lnSpc>
                <a:spcPct val="20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مثال:</a:t>
            </a:r>
          </a:p>
          <a:p>
            <a:pPr marL="439738" indent="-439738" algn="just" rtl="1">
              <a:lnSpc>
                <a:spcPct val="20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قُل لاَّ أَجِدُ فِي مَا أُوْحِيَ إِلَيَّ مُحَرَّمًا عَلَى طَاعِمٍ يَطْعَمُهُ إِلاَّ أَن يَكُونَ مَيْتَةً أَوْ دَمًا مَّسْفُوحًا أَوْ لَحْمَ خِنزِيرٍ فَإِنَّهُ رِجْسٌ أَوْ فِسْقًا أُهِلَّ لِغَيْرِ اللّهِ بِهِ فَمَنِ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(انعام/145):</a:t>
            </a:r>
          </a:p>
          <a:p>
            <a:pPr marL="439738" indent="-439738" algn="just" rtl="1">
              <a:lnSpc>
                <a:spcPct val="20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براي دفع توهم حصر نازل شد، چرا که کفار حلال‏هاي خدا را حرام مي‏شمردند و حرام‏هاي خدا را حلال و مقصود خداوند در اين آيه فقط اثبات تحريم اين چهار چيز است نه حلال شمردن ساير چيزها.</a:t>
            </a:r>
          </a:p>
        </p:txBody>
      </p:sp>
    </p:spTree>
    <p:custDataLst>
      <p:tags r:id="rId1"/>
    </p:custDataLst>
    <p:extLst>
      <p:ext uri="{BB962C8B-B14F-4D97-AF65-F5344CB8AC3E}">
        <p14:creationId xmlns:p14="http://schemas.microsoft.com/office/powerpoint/2010/main" val="24539028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553059"/>
          </a:xfrm>
          <a:prstGeom prst="rect">
            <a:avLst/>
          </a:prstGeom>
          <a:noFill/>
        </p:spPr>
        <p:txBody>
          <a:bodyPr wrap="square">
            <a:spAutoFit/>
          </a:bodyPr>
          <a:lstStyle/>
          <a:p>
            <a:pPr marL="1336675" indent="-1336675" algn="just" rtl="1">
              <a:lnSpc>
                <a:spcPct val="17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4) شناخت نام کساني که آيه اي درباره شان نازل شده است.</a:t>
            </a:r>
          </a:p>
          <a:p>
            <a:pPr marL="1336675" indent="-1336675" algn="just" rtl="1">
              <a:lnSpc>
                <a:spcPct val="17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مثال:</a:t>
            </a:r>
          </a:p>
          <a:p>
            <a:pPr marL="439738" indent="-439738" algn="just" rtl="1">
              <a:lnSpc>
                <a:spcPct val="17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وَالَّذِي قَالَ لِوَالِدَيْهِ أُفٍّ لَّكُمَا</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 أَتَعِدَانِنِي أَنْ أُخْرَجَ وَقَدْ خَلَتْ الْقُرُونُ مِن قَبْلِي</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(احقاف/17):</a:t>
            </a:r>
          </a:p>
          <a:p>
            <a:pPr marL="439738" indent="-439738" algn="just" rtl="1">
              <a:lnSpc>
                <a:spcPct val="17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مروان بن حکم اين آيه را درباره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عبدالرحمان بن ابي بکر</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مي‏داند ولي عايشه با آن مخالف است.</a:t>
            </a:r>
          </a:p>
          <a:p>
            <a:pPr marL="439738" indent="-439738" algn="just" rtl="1">
              <a:lnSpc>
                <a:spcPct val="17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وَسَيُجَنَّبُهَا الْأَتْقَى الَّذِي يُؤْتِي مَالَهُ يَتَزَكَّى</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(لیل/17و18):</a:t>
            </a:r>
          </a:p>
          <a:p>
            <a:pPr marL="439738" indent="-439738" algn="just" rtl="1">
              <a:lnSpc>
                <a:spcPct val="17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سيوطي: فقط در مورد ابوبکر نازل شده و فخر رازي با استناد به اين آيه همراه با آيه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ان اکرمکم عند الله اتقاکم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برترين مردم بعد از رسول خدا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را ابوبکر مي‏داند.</a:t>
            </a:r>
          </a:p>
        </p:txBody>
      </p:sp>
    </p:spTree>
    <p:custDataLst>
      <p:tags r:id="rId1"/>
    </p:custDataLst>
    <p:extLst>
      <p:ext uri="{BB962C8B-B14F-4D97-AF65-F5344CB8AC3E}">
        <p14:creationId xmlns:p14="http://schemas.microsoft.com/office/powerpoint/2010/main" val="3721722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35">
                                            <p:txEl>
                                              <p:pRg st="5" end="5"/>
                                            </p:txEl>
                                          </p:spTgt>
                                        </p:tgtEl>
                                        <p:attrNameLst>
                                          <p:attrName>style.visibility</p:attrName>
                                        </p:attrNameLst>
                                      </p:cBhvr>
                                      <p:to>
                                        <p:strVal val="visible"/>
                                      </p:to>
                                    </p:set>
                                    <p:animEffect transition="in" filter="wipe(up)">
                                      <p:cBhvr>
                                        <p:cTn id="38" dur="500"/>
                                        <p:tgtEl>
                                          <p:spTgt spid="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555367"/>
          </a:xfrm>
          <a:prstGeom prst="rect">
            <a:avLst/>
          </a:prstGeom>
          <a:noFill/>
        </p:spPr>
        <p:txBody>
          <a:bodyPr wrap="square">
            <a:spAutoFit/>
          </a:bodyPr>
          <a:lstStyle/>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أَلَمْ تَرَ إِلَى الَّذِينَ أُوتُواْ نَصِيبًا مِّنَ الْكِتَابِ يُؤْمِنُونَ بِالْجِبْتِ وَالطَّاغُوتِ وَيَقُولُونَ لِلَّذِينَ كَفَرُواْ هَؤُلاء أَهْدَى مِنَ الَّذِينَ آمَنُواْ سَبِيلاً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(نساء/51): </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درباره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کعب بن اشرف یهودی و عده‏اي از علمای يهود</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نازل شد که وقتي کشته شدگان بدر را ديدند، مشرکان از آنها پرسيدند ما هدايت يافته تريم يا محمد؟ آنها از روي حسادت گفتند: شما و در واقع نسبت به اداي امانت و بيان صفات پيامبر </a:t>
            </a:r>
            <a:r>
              <a:rPr lang="fa-IR" sz="2600" baseline="30000" dirty="0">
                <a:effectLst>
                  <a:outerShdw blurRad="38100" dist="38100" dir="2700000" algn="tl">
                    <a:srgbClr val="000000">
                      <a:alpha val="43137"/>
                    </a:srgbClr>
                  </a:outerShdw>
                </a:effectLst>
                <a:latin typeface="IRBadr" panose="02000506000000020002" pitchFamily="2" charset="-78"/>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که در تورات آمده عهد شکني کردند.</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فَلاَ وَرَبِّكَ لاَ يُؤْمِنُونَ حَتَّىَ يُحَكِّمُوكَ فِيمَا شَجَرَ بَيْنَهُمْ ثُمَّ لاَ يَجِدُواْ فِي أَنفُسِهِمْ حَرَجًا مِّمَّا قَضَيْتَ وَيُسَلِّمُواْ تَسْلِيمًاً</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(نساء/65):</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زبير با مرد انصاري بر سر آبراهه اي براي آبياري زمين شان نزاع کردند، رسول خدا حق را به زبير داد. مرد انصاري با اعتراض گفت: زبير چون پسر عمه توست چنين حکم کردي؟ و اين آيه نازل شد.</a:t>
            </a:r>
          </a:p>
        </p:txBody>
      </p:sp>
    </p:spTree>
    <p:custDataLst>
      <p:tags r:id="rId1"/>
    </p:custDataLst>
    <p:extLst>
      <p:ext uri="{BB962C8B-B14F-4D97-AF65-F5344CB8AC3E}">
        <p14:creationId xmlns:p14="http://schemas.microsoft.com/office/powerpoint/2010/main" val="1114292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96889"/>
          </a:xfrm>
          <a:prstGeom prst="rect">
            <a:avLst/>
          </a:prstGeom>
          <a:noFill/>
        </p:spPr>
        <p:txBody>
          <a:bodyPr wrap="square">
            <a:spAutoFit/>
          </a:bodyPr>
          <a:lstStyle/>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آیه ظهار: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الَّذينَ يُظاهِرُونَ مِنْکُمْ مِنْ نِسائِهِمْ ما هُنَّ أُمَّهاتِهِمْ إِنْ أُمَّهاتُهُمْ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(مجادله، 2):</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درباره اوس بن صامت (سلمه بن صخر) نازل شد.</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آیه لعان: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وَالَّذِينَ يَرْمُونَ أَزْوَاجَهُمْ وَلَمْ يَكُنْ لَهُمْ شُهَدَاءُ إِلَّا أَنْفُسُهُمْ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(نور، 96):</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درباره هلال بن امیه نازل شد.</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آیه قذف: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 الَّذينَ يَرْمُونَ الْمُحْصَناتِ ثُمَّ لَمْ يَأْتُوا بِأَرْبَعَةِ شُهَداءَ فَاجْلِدُوهُمْ ثَمانينَ جَلْدَةً وَ لا تَقْبَلُوا لَهُمْ شَهادَةً أَبَداً وَ أُولئِکَ هُمُ الْفاسِقُونَ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(نور، 4):</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حد قذف 80 تازیانه را شامل می شود و عدم قبول شهادت برای همیشه</a:t>
            </a:r>
          </a:p>
          <a:p>
            <a:pPr marL="439738" indent="-439738" algn="just" rtl="1">
              <a:lnSpc>
                <a:spcPct val="14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این آیه درباره کسانی است که عایشه همسر پیامبر </a:t>
            </a:r>
            <a:r>
              <a:rPr lang="fa-IR" sz="2600" baseline="30000" dirty="0">
                <a:effectLst>
                  <a:outerShdw blurRad="38100" dist="38100" dir="2700000" algn="tl">
                    <a:srgbClr val="000000">
                      <a:alpha val="43137"/>
                    </a:srgbClr>
                  </a:outerShdw>
                </a:effectLst>
                <a:latin typeface="IRBadr" panose="02000506000000020002" pitchFamily="2" charset="-78"/>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را مورد اتهام قرار دادند.</a:t>
            </a:r>
          </a:p>
        </p:txBody>
      </p:sp>
    </p:spTree>
    <p:custDataLst>
      <p:tags r:id="rId1"/>
    </p:custDataLst>
    <p:extLst>
      <p:ext uri="{BB962C8B-B14F-4D97-AF65-F5344CB8AC3E}">
        <p14:creationId xmlns:p14="http://schemas.microsoft.com/office/powerpoint/2010/main" val="2929242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35">
                                            <p:txEl>
                                              <p:pRg st="5" end="5"/>
                                            </p:txEl>
                                          </p:spTgt>
                                        </p:tgtEl>
                                        <p:attrNameLst>
                                          <p:attrName>style.visibility</p:attrName>
                                        </p:attrNameLst>
                                      </p:cBhvr>
                                      <p:to>
                                        <p:strVal val="visible"/>
                                      </p:to>
                                    </p:set>
                                    <p:animEffect transition="in" filter="wipe(up)">
                                      <p:cBhvr>
                                        <p:cTn id="38" dur="500"/>
                                        <p:tgtEl>
                                          <p:spTgt spid="35">
                                            <p:txEl>
                                              <p:pRg st="5" end="5"/>
                                            </p:txEl>
                                          </p:spTgt>
                                        </p:tgtEl>
                                      </p:cBhvr>
                                    </p:animEffect>
                                  </p:childTnLst>
                                </p:cTn>
                              </p:par>
                            </p:childTnLst>
                          </p:cTn>
                        </p:par>
                        <p:par>
                          <p:cTn id="39" fill="hold">
                            <p:stCondLst>
                              <p:cond delay="1000"/>
                            </p:stCondLst>
                            <p:childTnLst>
                              <p:par>
                                <p:cTn id="40" presetID="22" presetClass="entr" presetSubtype="1" fill="hold" nodeType="afterEffect">
                                  <p:stCondLst>
                                    <p:cond delay="0"/>
                                  </p:stCondLst>
                                  <p:childTnLst>
                                    <p:set>
                                      <p:cBhvr>
                                        <p:cTn id="41" dur="1" fill="hold">
                                          <p:stCondLst>
                                            <p:cond delay="0"/>
                                          </p:stCondLst>
                                        </p:cTn>
                                        <p:tgtEl>
                                          <p:spTgt spid="35">
                                            <p:txEl>
                                              <p:pRg st="6" end="6"/>
                                            </p:txEl>
                                          </p:spTgt>
                                        </p:tgtEl>
                                        <p:attrNameLst>
                                          <p:attrName>style.visibility</p:attrName>
                                        </p:attrNameLst>
                                      </p:cBhvr>
                                      <p:to>
                                        <p:strVal val="visible"/>
                                      </p:to>
                                    </p:set>
                                    <p:animEffect transition="in" filter="wipe(up)">
                                      <p:cBhvr>
                                        <p:cTn id="42"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فوايد شناخت اسباب النزول: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4347344"/>
          </a:xfrm>
          <a:prstGeom prst="rect">
            <a:avLst/>
          </a:prstGeom>
          <a:noFill/>
        </p:spPr>
        <p:txBody>
          <a:bodyPr wrap="square">
            <a:spAutoFit/>
          </a:bodyPr>
          <a:lstStyle/>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آیه افک: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إِنَّ الَّذِينَ جَاءُوا بِالْإِفْكِ عُصْبَةٌ مِنْكُمْ لَا تَحْسَبُوهُ شَرًّا لَكُمْ بَلْ هُوَ خَيْرٌ لَكُمْ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(نور، 16):</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اهل سنت این آیه را در باره عایشه دانسته وشیعه آن را درباره ماریه قبطیه میداند.</a:t>
            </a:r>
          </a:p>
          <a:p>
            <a:pPr marL="439738" indent="-439738" algn="just" rtl="1">
              <a:lnSpc>
                <a:spcPct val="200000"/>
              </a:lnSpc>
              <a:spcAft>
                <a:spcPts val="3000"/>
              </a:spcAft>
            </a:pP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آیه کلاله: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يَسْتَفْتُونَکَ قُلِ اللَّهُ يُفْتيکُمْ فِي الْکَلالَةِ إِنِ امْرُؤٌ هَلَکَ لَيْسَ لَهُ وَلَدٌ وَ لَهُ أُخْتٌ</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(نساء، 176):</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درباره جابر بن عبدالله انصاری نازل شد.</a:t>
            </a:r>
          </a:p>
        </p:txBody>
      </p:sp>
    </p:spTree>
    <p:custDataLst>
      <p:tags r:id="rId1"/>
    </p:custDataLst>
    <p:extLst>
      <p:ext uri="{BB962C8B-B14F-4D97-AF65-F5344CB8AC3E}">
        <p14:creationId xmlns:p14="http://schemas.microsoft.com/office/powerpoint/2010/main" val="189831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ذکر اسباب نزول متعدد براي آيه‏اي واحد</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632311"/>
          </a:xfrm>
          <a:prstGeom prst="rect">
            <a:avLst/>
          </a:prstGeom>
          <a:noFill/>
        </p:spPr>
        <p:txBody>
          <a:bodyPr wrap="square">
            <a:spAutoFit/>
          </a:bodyPr>
          <a:lstStyle/>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اگر مفسری يک سبب نزول و مفسر ديگر سبب نزول دیگری را برای آیه‏ای </a:t>
            </a:r>
            <a:r>
              <a:rPr lang="fa-IR" sz="260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بيان کند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چند فرض دارد:</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سند روايتي صحيح و ديگري ضعيف باشد فقط روايتي که سندش صحيح است به عنوان سبب نزول پذيرفته مي‏شود.</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وَالضُّحَى وَاللَّيْلِ إِذَا سَجَى مَا وَدَّعَكَ رَبُّكَ وَمَا قَلَى</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(ضحی1-3):</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درباره بيماري پيامبر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و اينکه زني نزد آن حضرت آمد وگفت: اي محمد مي‏بينم شيطانت تو را رها کرده، نازل شده. </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روايت </a:t>
            </a:r>
            <a:r>
              <a:rPr lang="fa-IR" sz="2600" u="sng"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ضعيف</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پيامبر چهل روز منتظر بود ولي وحي نازل نشد، به خوله خدمتکار خود گفت شروع به تميز کردن خانه کن، سگي زير تخت يافت در همان لحظه محاسن حضرت لرزيد و آيه نازل شد. </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تذکر: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از نظر بخاری و حاکم، روایت صحابه درباره اسباب النزول حکم حدیث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«مسند»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را دارد. و چنانچه از فردی تابعی نقل شوددر گروه احادیث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«مرفوع»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جای می گیرد.</a:t>
            </a:r>
          </a:p>
        </p:txBody>
      </p:sp>
    </p:spTree>
    <p:custDataLst>
      <p:tags r:id="rId1"/>
    </p:custDataLst>
    <p:extLst>
      <p:ext uri="{BB962C8B-B14F-4D97-AF65-F5344CB8AC3E}">
        <p14:creationId xmlns:p14="http://schemas.microsoft.com/office/powerpoint/2010/main" val="2433163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5">
                                            <p:txEl>
                                              <p:pRg st="4" end="4"/>
                                            </p:txEl>
                                          </p:spTgt>
                                        </p:tgtEl>
                                        <p:attrNameLst>
                                          <p:attrName>style.visibility</p:attrName>
                                        </p:attrNameLst>
                                      </p:cBhvr>
                                      <p:to>
                                        <p:strVal val="visible"/>
                                      </p:to>
                                    </p:set>
                                    <p:animEffect transition="in" filter="wipe(up)">
                                      <p:cBhvr>
                                        <p:cTn id="36" dur="500"/>
                                        <p:tgtEl>
                                          <p:spTgt spid="35">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5">
                                            <p:txEl>
                                              <p:pRg st="5" end="5"/>
                                            </p:txEl>
                                          </p:spTgt>
                                        </p:tgtEl>
                                        <p:attrNameLst>
                                          <p:attrName>style.visibility</p:attrName>
                                        </p:attrNameLst>
                                      </p:cBhvr>
                                      <p:to>
                                        <p:strVal val="visible"/>
                                      </p:to>
                                    </p:set>
                                    <p:animEffect transition="in" filter="wipe(up)">
                                      <p:cBhvr>
                                        <p:cTn id="41" dur="500"/>
                                        <p:tgtEl>
                                          <p:spTgt spid="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ذکر اسباب نزول متعدد براي آيه‏اي واحد</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724644"/>
          </a:xfrm>
          <a:prstGeom prst="rect">
            <a:avLst/>
          </a:prstGeom>
          <a:noFill/>
        </p:spPr>
        <p:txBody>
          <a:bodyPr wrap="square">
            <a:spAutoFit/>
          </a:bodyPr>
          <a:lstStyle/>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 من حيث خرجت فول وجهک شطر المسجد الحرام و حيث ما کنتم فولوا وجوهکم شطره لئلا يکون للناس عليکم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پيامبر کعبه را دوست داشت و پيوسته خدا را مي‏خواند و منتظر بود که خداوند قبله بيت‏المقدس را به خاطر شادماني يهود عوض کند که اين آيه نازل شد، سپس يهوديان به ترديد افتادند که چرا قبله عوض شد، خداوند آیه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قل لله المشرق و المغرب</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را نازل کرد و نيز فرمود: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فاينما تولوا فثم وجه الله</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روايت ضعيف: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 شبي تاريک در سفر بوديم و نمي‏دانستيم قبله کدام طرف است به تشخيص خود نماز خوانديم و به صبح براي رسول خدا بازگو کرديم اين آيه نازل شد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فاينما تولوا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وَإِن كَادُواْ لَيَفْتِنُونَكَ عَنِ الَّذِي أَوْحَيْنَا إِلَيْكَ</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(اسراء/73):</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 مورد درخواست قريشيان از پیغمبر است که: بيا و به خدايان ما دست بکش تا به اسلام در آئيم، پيامبر اندک گرايشي مي‏يابد تا آنان را به اين وسيله مسلمان کند، لذا آيه نازل مي‏شود.</a:t>
            </a:r>
          </a:p>
          <a:p>
            <a:pPr marL="439738" indent="-439738" algn="just" rtl="1">
              <a:spcAft>
                <a:spcPts val="24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روايت ضعيف</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قبيله ثقيف به پيامبر گفتند: يک سال به ما مهلت بده تا هداياي بتان را جمع کنيم و پس از آن مسلمان شويم.</a:t>
            </a:r>
          </a:p>
        </p:txBody>
      </p:sp>
    </p:spTree>
    <p:custDataLst>
      <p:tags r:id="rId1"/>
    </p:custDataLst>
    <p:extLst>
      <p:ext uri="{BB962C8B-B14F-4D97-AF65-F5344CB8AC3E}">
        <p14:creationId xmlns:p14="http://schemas.microsoft.com/office/powerpoint/2010/main" val="1058242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5">
                                            <p:txEl>
                                              <p:pRg st="4" end="4"/>
                                            </p:txEl>
                                          </p:spTgt>
                                        </p:tgtEl>
                                        <p:attrNameLst>
                                          <p:attrName>style.visibility</p:attrName>
                                        </p:attrNameLst>
                                      </p:cBhvr>
                                      <p:to>
                                        <p:strVal val="visible"/>
                                      </p:to>
                                    </p:set>
                                    <p:animEffect transition="in" filter="wipe(up)">
                                      <p:cBhvr>
                                        <p:cTn id="36"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ذکر اسباب نزول متعدد براي آيه‏اي واحد</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532284"/>
          </a:xfrm>
          <a:prstGeom prst="rect">
            <a:avLst/>
          </a:prstGeom>
          <a:noFill/>
        </p:spPr>
        <p:txBody>
          <a:bodyPr wrap="square">
            <a:spAutoFit/>
          </a:bodyPr>
          <a:lstStyle/>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هر دو روايت صحيح و صريح در سبب نزول است، يکي از آنها ترجيح داده مي‏شود.</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قُلِ الرُّوحُ مِنْ أَمْرِ رَبِّي وَمَا أُوتِيتُم مِّن الْعِلْمِ إِلاَّ قَلِيلاً</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(اسراء/85):</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گروهي از يهوديان درباره روح از پيامبر مي‏پرسند و پيامبر بعد از نزول وحي اين آيه را مي‏خوانند.</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مشرکان قريش به يهوديان گفتند مطلبي بگوئيد تا از پيامبر بپرسم، آنها مسئله روح را پيشنهاد کردند.</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روایت اول ترجیح داده می شود زیرا در اولی راوی خودش شاهد ماجرا بوده است.</a:t>
            </a:r>
          </a:p>
        </p:txBody>
      </p:sp>
    </p:spTree>
    <p:custDataLst>
      <p:tags r:id="rId1"/>
    </p:custDataLst>
    <p:extLst>
      <p:ext uri="{BB962C8B-B14F-4D97-AF65-F5344CB8AC3E}">
        <p14:creationId xmlns:p14="http://schemas.microsoft.com/office/powerpoint/2010/main" val="2683083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5">
                                            <p:txEl>
                                              <p:pRg st="4" end="4"/>
                                            </p:txEl>
                                          </p:spTgt>
                                        </p:tgtEl>
                                        <p:attrNameLst>
                                          <p:attrName>style.visibility</p:attrName>
                                        </p:attrNameLst>
                                      </p:cBhvr>
                                      <p:to>
                                        <p:strVal val="visible"/>
                                      </p:to>
                                    </p:set>
                                    <p:animEffect transition="in" filter="wipe(up)">
                                      <p:cBhvr>
                                        <p:cTn id="36"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تعدد سبب نزول و وحدت نازل</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447645"/>
          </a:xfrm>
          <a:prstGeom prst="rect">
            <a:avLst/>
          </a:prstGeom>
          <a:noFill/>
        </p:spPr>
        <p:txBody>
          <a:bodyPr wrap="square">
            <a:spAutoFit/>
          </a:bodyPr>
          <a:lstStyle/>
          <a:p>
            <a:pPr marL="439738" indent="-439738" algn="just" rtl="1">
              <a:lnSpc>
                <a:spcPct val="15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چند حادثه اتفاق افتاده و بعد از آنها یک آيه نازل شده و همه را در بر مي‏گيرد.</a:t>
            </a:r>
          </a:p>
          <a:p>
            <a:pPr marL="439738" indent="-439738" algn="just" rtl="1">
              <a:lnSpc>
                <a:spcPct val="15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(آیه لعان)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وَالَّذِينَ يَرْمُونَ أَزْوَاجَهُمْ وَلَمْ يَكُن لَّهُمْ شُهَدَاءُ إِلَّا أَنفُسُهُمْ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(نور/6-9):</a:t>
            </a:r>
          </a:p>
          <a:p>
            <a:pPr marL="439738" indent="-439738" algn="just" rtl="1">
              <a:lnSpc>
                <a:spcPct val="15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1) درباره هلال بن اميه که به همسرش نسبت زنا با شريک بن سمحاء را داد.</a:t>
            </a:r>
          </a:p>
          <a:p>
            <a:pPr marL="439738" indent="-439738" algn="just" rtl="1">
              <a:lnSpc>
                <a:spcPct val="15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2) درباره عويمر از عاصم بن عدي خواست که از پيامبر بپرسد، حکم مردي که همسرش را متهم کند چيست.</a:t>
            </a:r>
          </a:p>
          <a:p>
            <a:pPr marL="439738" indent="-439738" algn="just" rtl="1">
              <a:lnSpc>
                <a:spcPct val="15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3) سوال پيامبر از ابوبکر و عمر درباره اين که اگر مردي غريبه را نزد همسرشان يافتند چه خواهند کرد.</a:t>
            </a:r>
          </a:p>
          <a:p>
            <a:pPr marL="387350" indent="-387350" algn="just" rtl="1">
              <a:lnSpc>
                <a:spcPct val="150000"/>
              </a:lnSpc>
              <a:spcAft>
                <a:spcPts val="18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نکته: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اگر هر دو روايت سبب نزول صحيح دارند و ميان هر دو حادثه فاصله زماني باشد، به گونه‏اي که نتوان آن را بر تعدد سبب و وحدت نازل حمل کرد؛ مي‏گوئيم آيه چند بار نازل شده.</a:t>
            </a:r>
          </a:p>
        </p:txBody>
      </p:sp>
    </p:spTree>
    <p:custDataLst>
      <p:tags r:id="rId1"/>
    </p:custDataLst>
    <p:extLst>
      <p:ext uri="{BB962C8B-B14F-4D97-AF65-F5344CB8AC3E}">
        <p14:creationId xmlns:p14="http://schemas.microsoft.com/office/powerpoint/2010/main" val="3552354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5">
                                            <p:txEl>
                                              <p:pRg st="4" end="4"/>
                                            </p:txEl>
                                          </p:spTgt>
                                        </p:tgtEl>
                                        <p:attrNameLst>
                                          <p:attrName>style.visibility</p:attrName>
                                        </p:attrNameLst>
                                      </p:cBhvr>
                                      <p:to>
                                        <p:strVal val="visible"/>
                                      </p:to>
                                    </p:set>
                                    <p:animEffect transition="in" filter="wipe(up)">
                                      <p:cBhvr>
                                        <p:cTn id="36" dur="500"/>
                                        <p:tgtEl>
                                          <p:spTgt spid="35">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5">
                                            <p:txEl>
                                              <p:pRg st="5" end="5"/>
                                            </p:txEl>
                                          </p:spTgt>
                                        </p:tgtEl>
                                        <p:attrNameLst>
                                          <p:attrName>style.visibility</p:attrName>
                                        </p:attrNameLst>
                                      </p:cBhvr>
                                      <p:to>
                                        <p:strVal val="visible"/>
                                      </p:to>
                                    </p:set>
                                    <p:animEffect transition="in" filter="wipe(up)">
                                      <p:cBhvr>
                                        <p:cTn id="41" dur="500"/>
                                        <p:tgtEl>
                                          <p:spTgt spid="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تعدد و تکرار نزول</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459187"/>
          </a:xfrm>
          <a:prstGeom prst="rect">
            <a:avLst/>
          </a:prstGeom>
          <a:noFill/>
        </p:spPr>
        <p:txBody>
          <a:bodyPr wrap="square">
            <a:spAutoFit/>
          </a:bodyPr>
          <a:lstStyle/>
          <a:p>
            <a:pPr marL="439738" indent="-439738" algn="just" rtl="1">
              <a:lnSpc>
                <a:spcPct val="15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همه روایت‏ها صریح در سبب نزول، سند هر نیز صحیح و میان دو حادثه فاصله زمانی باشد و نتوان آن را بر تعدد سبب و وحدت نازل حمل کرد.</a:t>
            </a:r>
          </a:p>
          <a:p>
            <a:pPr marL="439738" indent="-439738" algn="just" rtl="1">
              <a:lnSpc>
                <a:spcPct val="15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مثال (1):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ما کانَ لِلنَبي والَذين آمَنوا اَن يَستغفِروا لِلمشرِکين ولو کانوا اولي قُربي مِن بَعدِ ماتبَيَنَ لَهُم اَنَهُم اصحابُ الجَحيم</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a:t>
            </a:r>
          </a:p>
          <a:p>
            <a:pPr marL="439738" indent="-439738" algn="just" rtl="1">
              <a:lnSpc>
                <a:spcPct val="15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1) هنگام وفات حضرت ابوطالب که پيامبر او را به گفتن</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لا اله الا الله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دعوت کرد، ولي ابوطالب گفت که مي‏خواهد بر آيين عبدالمطلب بماند سپس پیامبر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٦</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به او فرمود برای تو استغفار خواهم کرد.</a:t>
            </a:r>
          </a:p>
          <a:p>
            <a:pPr marL="439738" indent="-439738" algn="just" rtl="1">
              <a:lnSpc>
                <a:spcPct val="15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2) امام علي </a:t>
            </a:r>
            <a:r>
              <a:rPr lang="fa-IR" sz="2600" baseline="30000" dirty="0">
                <a:effectLst>
                  <a:outerShdw blurRad="38100" dist="38100" dir="2700000" algn="tl">
                    <a:srgbClr val="000000">
                      <a:alpha val="43137"/>
                    </a:srgbClr>
                  </a:outerShdw>
                </a:effectLst>
                <a:latin typeface="IRBadr" panose="02000506000000020002" pitchFamily="2" charset="-78"/>
                <a:ea typeface="+mj-ea"/>
                <a:cs typeface="B Zar75 Symbols" panose="00000400000000000000" pitchFamily="2" charset="-78"/>
              </a:rPr>
              <a:t>7</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که شنيدند مردي مومن براي والدين مشرک خود استغفار مي‏کند.</a:t>
            </a:r>
          </a:p>
          <a:p>
            <a:pPr marL="439738" indent="-439738" algn="just" rtl="1">
              <a:lnSpc>
                <a:spcPct val="150000"/>
              </a:lnSpc>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3) دعاي پيامبر براي مادرشان حضرت آمنه بر سر قبر ايشان.</a:t>
            </a:r>
          </a:p>
        </p:txBody>
      </p:sp>
    </p:spTree>
    <p:custDataLst>
      <p:tags r:id="rId1"/>
    </p:custDataLst>
    <p:extLst>
      <p:ext uri="{BB962C8B-B14F-4D97-AF65-F5344CB8AC3E}">
        <p14:creationId xmlns:p14="http://schemas.microsoft.com/office/powerpoint/2010/main" val="2683422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5">
                                            <p:txEl>
                                              <p:pRg st="4" end="4"/>
                                            </p:txEl>
                                          </p:spTgt>
                                        </p:tgtEl>
                                        <p:attrNameLst>
                                          <p:attrName>style.visibility</p:attrName>
                                        </p:attrNameLst>
                                      </p:cBhvr>
                                      <p:to>
                                        <p:strVal val="visible"/>
                                      </p:to>
                                    </p:set>
                                    <p:animEffect transition="in" filter="wipe(up)">
                                      <p:cBhvr>
                                        <p:cTn id="36"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تعدد و تکرار نزول</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147563"/>
          </a:xfrm>
          <a:prstGeom prst="rect">
            <a:avLst/>
          </a:prstGeom>
          <a:noFill/>
        </p:spPr>
        <p:txBody>
          <a:bodyPr wrap="square">
            <a:spAutoFit/>
          </a:bodyPr>
          <a:lstStyle/>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مثال (2):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وَإِنْ عَاقَبْتُمْ فَعَاقِبُواْ بِمِثْلِ مَا عُوقِبْتُم بِهِ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(نحل/126):</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1) رسول خدا در جنگ احد با ديدن بدن مثله شده حمزه فرمود، هفتاد تن از مشرکين را مثله خواهد کرد.</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2) انصار در جنگ احد با ديدن شهداي خود گفتند: اگر بر مشرکان دست يابيم، آنها را مثله مي‏کنيم و روز فتح مکه تلافي کردند و آيه نازل شد.</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3) اين آيه، قبل از هجرت در مکه همراه با باقي سوره نازل شد.</a:t>
            </a:r>
          </a:p>
        </p:txBody>
      </p:sp>
    </p:spTree>
    <p:custDataLst>
      <p:tags r:id="rId1"/>
    </p:custDataLst>
    <p:extLst>
      <p:ext uri="{BB962C8B-B14F-4D97-AF65-F5344CB8AC3E}">
        <p14:creationId xmlns:p14="http://schemas.microsoft.com/office/powerpoint/2010/main" val="1041260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5">
                                            <p:txEl>
                                              <p:pRg st="2" end="2"/>
                                            </p:txEl>
                                          </p:spTgt>
                                        </p:tgtEl>
                                        <p:attrNameLst>
                                          <p:attrName>style.visibility</p:attrName>
                                        </p:attrNameLst>
                                      </p:cBhvr>
                                      <p:to>
                                        <p:strVal val="visible"/>
                                      </p:to>
                                    </p:set>
                                    <p:animEffect transition="in" filter="wipe(up)">
                                      <p:cBhvr>
                                        <p:cTn id="26" dur="500"/>
                                        <p:tgtEl>
                                          <p:spTgt spid="3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35">
                                            <p:txEl>
                                              <p:pRg st="3" end="3"/>
                                            </p:txEl>
                                          </p:spTgt>
                                        </p:tgtEl>
                                        <p:attrNameLst>
                                          <p:attrName>style.visibility</p:attrName>
                                        </p:attrNameLst>
                                      </p:cBhvr>
                                      <p:to>
                                        <p:strVal val="visible"/>
                                      </p:to>
                                    </p:set>
                                    <p:animEffect transition="in" filter="wipe(up)">
                                      <p:cBhvr>
                                        <p:cTn id="31"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وحدت سبب نزول و تعدد نازل</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724644"/>
          </a:xfrm>
          <a:prstGeom prst="rect">
            <a:avLst/>
          </a:prstGeom>
          <a:noFill/>
        </p:spPr>
        <p:txBody>
          <a:bodyPr wrap="square">
            <a:spAutoFit/>
          </a:bodyPr>
          <a:lstStyle/>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ممکن است چند آيه براي يک حادثه نازل شود:</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مثال اول:</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آیه (1):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فَاسْتَجَابَ لَهُمْ رَبُّهُمْ أَنِّي لاَ أُضِيعُ عَمَلَ عَامِلٍ مِّنكُم مِّن ذَكَرٍ أَوْ أُنثَى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(آل عمران/195) و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إِنَّ الْمُسْلِمِينَ وَالْمُسْلِمَاتِ وَالْمُؤْمِنِينَ وَالْمُؤْمِنَاتِ</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(احزاب/35)</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ام سلمه به رسول خدا گفت: چرا خداوند از زنان در هجرت ياد نکرده، به دنبال این سوال اين آيات نازل شد. </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آیه (2):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وَلاَ تَتَمَنَّوْاْ مَا فَضَّلَ اللّهُ بِهِ بَعْضَكُمْ عَلَى بَعْضٍ</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(نساء/32) و نيز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ان المسلمين و المسلمات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در جواب گفتار ام سلمه به پيامبر نازل شد که به ايشان گفت: مردان به جهاد مي‏روند و زنان از فضيلتش محروم‏اند، حتي زنان نصف ميراث را مي‏برند.</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آیه (3):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لاَّ يَسْتَوِي الْقَاعِدُونَ مِنَ الْمُؤْمِنِينَ غَيْرُ أُوْلِي الضَّرَرِ</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ليس علي الضعفاء و لاعلي المرضي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p>
          <a:p>
            <a:pPr marL="439738" indent="-439738" algn="just" rtl="1">
              <a:spcAft>
                <a:spcPts val="12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روايت شده که در زمان جهاد، ابن ام مکتوم نابينا نزد پيامبر آمد و از ناتواني اش از حضور در جهاد گفت: که اين آيات نازل شده که آيه ابتدا بدون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«غيراولي الضرر»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نازل شد ولي با حضور او اين قسمت آيه هم نازل شد.</a:t>
            </a:r>
          </a:p>
        </p:txBody>
      </p:sp>
    </p:spTree>
    <p:custDataLst>
      <p:tags r:id="rId1"/>
    </p:custDataLst>
    <p:extLst>
      <p:ext uri="{BB962C8B-B14F-4D97-AF65-F5344CB8AC3E}">
        <p14:creationId xmlns:p14="http://schemas.microsoft.com/office/powerpoint/2010/main" val="2151826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35">
                                            <p:txEl>
                                              <p:pRg st="5" end="5"/>
                                            </p:txEl>
                                          </p:spTgt>
                                        </p:tgtEl>
                                        <p:attrNameLst>
                                          <p:attrName>style.visibility</p:attrName>
                                        </p:attrNameLst>
                                      </p:cBhvr>
                                      <p:to>
                                        <p:strVal val="visible"/>
                                      </p:to>
                                    </p:set>
                                    <p:animEffect transition="in" filter="wipe(up)">
                                      <p:cBhvr>
                                        <p:cTn id="40" dur="500"/>
                                        <p:tgtEl>
                                          <p:spTgt spid="3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35">
                                            <p:txEl>
                                              <p:pRg st="6" end="6"/>
                                            </p:txEl>
                                          </p:spTgt>
                                        </p:tgtEl>
                                        <p:attrNameLst>
                                          <p:attrName>style.visibility</p:attrName>
                                        </p:attrNameLst>
                                      </p:cBhvr>
                                      <p:to>
                                        <p:strVal val="visible"/>
                                      </p:to>
                                    </p:set>
                                    <p:animEffect transition="in" filter="wipe(up)">
                                      <p:cBhvr>
                                        <p:cTn id="45" dur="500"/>
                                        <p:tgtEl>
                                          <p:spTgt spid="35">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35">
                                            <p:txEl>
                                              <p:pRg st="7" end="7"/>
                                            </p:txEl>
                                          </p:spTgt>
                                        </p:tgtEl>
                                        <p:attrNameLst>
                                          <p:attrName>style.visibility</p:attrName>
                                        </p:attrNameLst>
                                      </p:cBhvr>
                                      <p:to>
                                        <p:strVal val="visible"/>
                                      </p:to>
                                    </p:set>
                                    <p:animEffect transition="in" filter="wipe(up)">
                                      <p:cBhvr>
                                        <p:cTn id="50" dur="500"/>
                                        <p:tgtEl>
                                          <p:spTgt spid="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شناخت</a:t>
                </a:r>
                <a:r>
                  <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سبب نزول</a:t>
                </a:r>
                <a:endParaRPr lang="fa-IR" sz="26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B Titr" panose="00000700000000000000" pitchFamily="2" charset="-78"/>
                </a:rPr>
                <a:t>وحدت سبب نزول و تعدد نازل</a:t>
              </a:r>
              <a:r>
                <a:rPr lang="fa-IR"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634538"/>
            <a:ext cx="10428907" cy="5147563"/>
          </a:xfrm>
          <a:prstGeom prst="rect">
            <a:avLst/>
          </a:prstGeom>
          <a:noFill/>
        </p:spPr>
        <p:txBody>
          <a:bodyPr wrap="square">
            <a:spAutoFit/>
          </a:bodyPr>
          <a:lstStyle/>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solidFill>
                  <a:srgbClr val="C00000"/>
                </a:solidFill>
                <a:effectLst>
                  <a:outerShdw blurRad="38100" dist="38100" dir="2700000" algn="tl">
                    <a:srgbClr val="000000">
                      <a:alpha val="43137"/>
                    </a:srgbClr>
                  </a:outerShdw>
                </a:effectLst>
                <a:latin typeface="IRBadr" panose="02000506000000020002" pitchFamily="2" charset="-78"/>
                <a:ea typeface="+mj-ea"/>
                <a:cs typeface="B Titr" panose="00000700000000000000" pitchFamily="2" charset="-78"/>
              </a:rPr>
              <a:t>مثال دوم:</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يَحْلِفُونَ بِاللّهِ مَا قَالُواْ وَلَقَدْ قَالُواْ كَلِمَةَ الْكُفْرِ وَكَفَرُواْ بَعْدَ إِسْلاَمِهِمْ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(توبه/74)</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rPr>
              <a:t>يَوْمَ يَبْعَثُهُمُ اللَّهُ جَمِيعًا فَيَحْلِفُونَ لَهُ كَمَا يَحْلِفُونَ لَكُمْ وَيَحْسَبُونَ أَنَّهُمْ عَلَى شَيْءٍ أَلَا إِنَّهُمْ هُمُ الْكَاذِبُونَ</a:t>
            </a:r>
            <a:r>
              <a:rPr lang="fa-IR" sz="2600" dirty="0">
                <a:effectLst>
                  <a:outerShdw blurRad="38100" dist="38100" dir="2700000" algn="tl">
                    <a:srgbClr val="000000">
                      <a:alpha val="43137"/>
                    </a:srgbClr>
                  </a:outerShdw>
                </a:effectLst>
                <a:latin typeface="IRBadr" panose="02000506000000020002" pitchFamily="2" charset="-78"/>
                <a:cs typeface="IRBadr" panose="02000506000000020002" pitchFamily="2" charset="-78"/>
              </a:rPr>
              <a:t>»</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 (مجادله/18)</a:t>
            </a:r>
          </a:p>
          <a:p>
            <a:pPr marL="439738" indent="-439738" algn="just" rtl="1">
              <a:lnSpc>
                <a:spcPct val="200000"/>
              </a:lnSpc>
              <a:spcAft>
                <a:spcPts val="3000"/>
              </a:spcAft>
            </a:pPr>
            <a:r>
              <a:rPr lang="fa-IR" sz="2600" dirty="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dirty="0">
                <a:effectLst>
                  <a:outerShdw blurRad="38100" dist="38100" dir="2700000" algn="tl">
                    <a:srgbClr val="000000">
                      <a:alpha val="43137"/>
                    </a:srgbClr>
                  </a:outerShdw>
                </a:effectLst>
                <a:latin typeface="IRBadr" panose="02000506000000020002" pitchFamily="2" charset="-78"/>
                <a:ea typeface="+mj-ea"/>
                <a:cs typeface="B Mitra" panose="00000400000000000000" pitchFamily="2" charset="-78"/>
              </a:rPr>
              <a:t>پيامبر به مردي گفت: چرا تو و يارانت به من دشنام مي‏دهيد، آن مرد بي پاسخ راه افتاد و لحظاتي بعد يارانش آمدند و قسم خوردند که به پيامبر دشنام ندادند، پيامبر از آنها درگذشت ولي اين آيات نازل شد.</a:t>
            </a:r>
          </a:p>
        </p:txBody>
      </p:sp>
    </p:spTree>
    <p:custDataLst>
      <p:tags r:id="rId1"/>
    </p:custDataLst>
    <p:extLst>
      <p:ext uri="{BB962C8B-B14F-4D97-AF65-F5344CB8AC3E}">
        <p14:creationId xmlns:p14="http://schemas.microsoft.com/office/powerpoint/2010/main" val="23775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9617" y="3102862"/>
            <a:ext cx="11464291" cy="1820830"/>
          </a:xfrm>
          <a:prstGeom prst="rect">
            <a:avLst/>
          </a:prstGeom>
        </p:spPr>
        <p:txBody>
          <a:bodyPr vert="horz" lIns="91440" tIns="45720" rIns="91440" bIns="45720" rtlCol="1" anchor="ctr">
            <a:noAutofit/>
          </a:bodyPr>
          <a:lstStyle>
            <a:lvl1pPr marL="0" marR="0" indent="0" algn="r" defTabSz="1306052" rtl="1" eaLnBrk="1" fontAlgn="auto" latinLnBrk="0" hangingPunct="1">
              <a:lnSpc>
                <a:spcPct val="100000"/>
              </a:lnSpc>
              <a:spcBef>
                <a:spcPts val="0"/>
              </a:spcBef>
              <a:spcAft>
                <a:spcPts val="0"/>
              </a:spcAft>
              <a:buClrTx/>
              <a:buSzTx/>
              <a:buFontTx/>
              <a:buNone/>
              <a:tabLst/>
              <a:defRPr sz="5310" kern="1200">
                <a:solidFill>
                  <a:schemeClr val="tx1"/>
                </a:solidFill>
                <a:latin typeface="+mj-lt"/>
                <a:ea typeface="+mj-ea"/>
                <a:cs typeface="+mj-cs"/>
              </a:defRPr>
            </a:lvl1pPr>
          </a:lstStyle>
          <a:p>
            <a:pPr algn="ct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والسلام علیکم و</a:t>
            </a:r>
            <a:r>
              <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 </a:t>
            </a: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رحمه الله</a:t>
            </a:r>
            <a:endPar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endParaRPr>
          </a:p>
        </p:txBody>
      </p:sp>
    </p:spTree>
    <p:custDataLst>
      <p:tags r:id="rId1"/>
    </p:custDataLst>
    <p:extLst>
      <p:ext uri="{BB962C8B-B14F-4D97-AF65-F5344CB8AC3E}">
        <p14:creationId xmlns:p14="http://schemas.microsoft.com/office/powerpoint/2010/main" val="2810253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mph" presetSubtype="0" fill="hold" grpId="0" nodeType="afterEffect">
                                  <p:stCondLst>
                                    <p:cond delay="0"/>
                                  </p:stCondLst>
                                  <p:childTnLst>
                                    <p:animEffect transition="out" filter="fade">
                                      <p:cBhvr>
                                        <p:cTn id="13" dur="500" tmFilter="0, 0; .2, .5; .8, .5; 1, 0"/>
                                        <p:tgtEl>
                                          <p:spTgt spid="4">
                                            <p:txEl>
                                              <p:pRg st="0" end="0"/>
                                            </p:txEl>
                                          </p:spTgt>
                                        </p:tgtEl>
                                      </p:cBhvr>
                                    </p:animEffect>
                                    <p:animScale>
                                      <p:cBhvr>
                                        <p:cTn id="14"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ysg7xvhp"/>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53172</TotalTime>
  <Words>2407</Words>
  <Application>Microsoft Office PowerPoint</Application>
  <PresentationFormat>Custom</PresentationFormat>
  <Paragraphs>124</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IRBadr</vt:lpstr>
      <vt:lpstr>IRMitra</vt:lpstr>
      <vt:lpstr>IRTitr</vt:lpstr>
      <vt:lpstr>Wingdings</vt:lpstr>
      <vt:lpstr>1_Office Theme</vt:lpstr>
      <vt:lpstr>بسم الله الرحمن الرحیم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lotfi</dc:creator>
  <cp:lastModifiedBy>mojtaba</cp:lastModifiedBy>
  <cp:revision>1916</cp:revision>
  <dcterms:created xsi:type="dcterms:W3CDTF">2016-10-22T10:55:29Z</dcterms:created>
  <dcterms:modified xsi:type="dcterms:W3CDTF">2022-05-22T05:20:50Z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20E2F6F5-AD2C-4552-8D3D-163F9D9896D4</vt:lpwstr>
  </property>
  <property fmtid="{D5CDD505-2E9C-101B-9397-08002B2CF9AE}" pid="3" name="ArticulatePath">
    <vt:lpwstr>Hadith02-2</vt:lpwstr>
  </property>
</Properties>
</file>