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588" r:id="rId2"/>
    <p:sldId id="632" r:id="rId3"/>
    <p:sldId id="642" r:id="rId4"/>
    <p:sldId id="706" r:id="rId5"/>
    <p:sldId id="707" r:id="rId6"/>
    <p:sldId id="708" r:id="rId7"/>
    <p:sldId id="709" r:id="rId8"/>
    <p:sldId id="710" r:id="rId9"/>
    <p:sldId id="711" r:id="rId10"/>
    <p:sldId id="712" r:id="rId11"/>
    <p:sldId id="713" r:id="rId12"/>
    <p:sldId id="714" r:id="rId13"/>
    <p:sldId id="715" r:id="rId14"/>
    <p:sldId id="309" r:id="rId15"/>
  </p:sldIdLst>
  <p:sldSz cx="12738100" cy="8763000"/>
  <p:notesSz cx="6858000" cy="9144000"/>
  <p:custDataLst>
    <p:tags r:id="rId17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714"/>
            <p14:sldId id="715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13/11/1443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13/11/1443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13/11/1443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13/11/1443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13/11/1443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13/11/1443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13/11/1443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13/11/1443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13/11/1443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13/11/1443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13/11/1443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13/11/1443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4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بیست و یکم</a:t>
            </a:r>
          </a:p>
          <a:p>
            <a:pPr>
              <a:spcAft>
                <a:spcPts val="2400"/>
              </a:spcAft>
              <a:defRPr/>
            </a:pPr>
            <a:r>
              <a:rPr lang="fa-IR" sz="48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ادوات مورد نیاز مفسر در تفسیر (1)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87431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      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    از دانشجو انتظار می‌رود پس از مطالعه مطالب این 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ادوات مختلف مورد نیاز مفسر و کیفیت استفاده از آن‏ها را توضیح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معانی‏مختلف ادوات مذکور را درآیات‏مختلف قرآن‏کریم تشخیص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همزه (أ):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1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1)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استفهام:</a:t>
            </a:r>
          </a:p>
          <a:p>
            <a:pPr marL="809625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الف) همزه هم بر جمله مثبت داخل می‏شود:</a:t>
            </a:r>
          </a:p>
          <a:p>
            <a:pPr marL="1247775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أکان للناس عَجَباً /  قُلْ آلذَّكَرَيْنِ حَرَّمَ أَمِ الْأُنْثَيَيْنِ أَمَّا اشْتَمَلَتْ عَلَيْهِ أَرْحامُ الْأُنْثَيَيْن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‏»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IRBadr" panose="02000506000000020002" pitchFamily="2" charset="-78"/>
              <a:sym typeface="Wingdings" panose="05000000000000000000" pitchFamily="2" charset="2"/>
            </a:endParaRPr>
          </a:p>
          <a:p>
            <a:pPr marL="809625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ب) همزه هم بر جمله منفی که مفید دو معناست:</a:t>
            </a:r>
          </a:p>
          <a:p>
            <a:pPr marL="1247775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تذکر و تنبیه: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اَلَم تر الي ربک کَيفَ مَدَ الظلّ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</a:t>
            </a:r>
          </a:p>
          <a:p>
            <a:pPr marL="1247775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تعجب از امر عظيم: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الم تَرَ الي الذين خَرَجوا مِن ديارِهم وهُم اُلُوفٌ حَذَرَ المَوتِ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</a:t>
            </a:r>
          </a:p>
          <a:p>
            <a:pPr marL="1247775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همزه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أرايتَ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را به معناي اخبرني در مي‏آورد به جاي معناي ديدن با چشم.</a:t>
            </a:r>
          </a:p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2)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حرف نداي قريب: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مانند قرائت </a:t>
            </a:r>
            <a:r>
              <a:rPr lang="fa-IR" sz="2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فراء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در اين آيه: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أمن هو قانتٌ آناء الليل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4376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(اذ):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9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چند معنا بکار می‏رود:</a:t>
            </a:r>
          </a:p>
          <a:p>
            <a:pPr marL="387350" indent="-387350" algn="just" rtl="1">
              <a:spcAft>
                <a:spcPts val="9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اسم براي زمان ماضي باشد:</a:t>
            </a:r>
          </a:p>
          <a:p>
            <a:pPr marL="809625" indent="-387350" algn="just" rtl="1">
              <a:spcAft>
                <a:spcPts val="9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جمهور نحويان: معتقدند ظرف و محلاً منصوب يا مضاف اليه ظرف است؛ مانند:</a:t>
            </a:r>
          </a:p>
          <a:p>
            <a:pPr marL="1247775" indent="-387350" algn="just" rtl="1">
              <a:spcAft>
                <a:spcPts val="9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فَقَد نَصَرَهُ اللهُ اِذ اَخرَجَهُ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لاتُزغ قلوبَنا بَعدَ اِذ هَدَيتنا /  يومئذٍ تُحَدِثُ اخبارها / وانَتُم حِينَئذٍ تَنظُرُون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IRBadr" panose="02000506000000020002" pitchFamily="2" charset="-78"/>
              <a:sym typeface="Wingdings" panose="05000000000000000000" pitchFamily="2" charset="2"/>
            </a:endParaRPr>
          </a:p>
          <a:p>
            <a:pPr marL="809625" indent="-387350" algn="just" rtl="1">
              <a:spcAft>
                <a:spcPts val="9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غيرجمهور: اگر اسم براي زمان ماضي باشد:</a:t>
            </a:r>
          </a:p>
          <a:p>
            <a:pPr marL="1247775" indent="-387350" algn="just" rtl="1">
              <a:spcAft>
                <a:spcPts val="9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گاهي به صورت مفعول به نيز مي‏آيد: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واذکروا الله اذ کنتم قليلا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</a:t>
            </a:r>
          </a:p>
          <a:p>
            <a:pPr marL="1247775" indent="-387350" algn="just" rtl="1">
              <a:spcAft>
                <a:spcPts val="9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گاهي بصورت بدل: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واذکُر في الکتاب ِ مَرَيمَ اِذ انتَبَذَت مِن اَهلِها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مانند قتال در این آیه که بصورت بدل اشتمال به کار رفته: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يسئلونک عن الشهرالحرام قتالٍ فيه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</a:p>
          <a:p>
            <a:pPr marL="1247775" indent="-387350" algn="just" rtl="1">
              <a:spcAft>
                <a:spcPts val="9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گاهي از حالت ماضي خارج و بر زمان آينده دلالت مي‏کند. مانند: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يومئذٍ تُحَدَثُ اَخبَارهَا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</a:t>
            </a:r>
          </a:p>
          <a:p>
            <a:pPr marL="1247775" indent="-387350" algn="just" rtl="1">
              <a:spcAft>
                <a:spcPts val="9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«اذ» گاهي حال است: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ولا تعلمون مِن عَمَلٍ الا کُنا عليکم شهوداً اِذ تُفيضُونَ فيه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9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«اذ» بر تعليل دلالت مي‏کند: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ولن يَنَفَعَکُم اليوم اِذ ظلَمتُم اَنَکُم في العذاب مُشتَرَکُونَ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2553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(اذا):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1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بر دو وجه است:</a:t>
            </a:r>
          </a:p>
          <a:p>
            <a:pPr marL="387350" indent="-387350" algn="just" rtl="1">
              <a:spcAft>
                <a:spcPts val="11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1) برای مفاجاة است: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فاذا هی حیةٌ تسعی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واذا اذقنا الناس رحمةً مِن بَعدِ ضَراء مَسَتهُم اذا لَهُم مَکرٌ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</a:p>
          <a:p>
            <a:pPr marL="387350" indent="-387350" algn="just" rtl="1">
              <a:spcAft>
                <a:spcPts val="11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2) برای غیر مفاجاة باشد که بر چند قسم است:</a:t>
            </a:r>
          </a:p>
          <a:p>
            <a:pPr marL="809625" indent="-387350" algn="just" rtl="1"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الف) غالباً ظرف زمان مستقبل است که این ویژگی‏ها را دارد:</a:t>
            </a:r>
          </a:p>
          <a:p>
            <a:pPr marL="1247775" indent="-387350" algn="just" rtl="1"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1- متضمن معنای شرط 2- مختص جمله‏های فعلیه 3- نیازمند جواب شرط 4- درآغاز جمله می‏آید؛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 </a:t>
            </a:r>
          </a:p>
          <a:p>
            <a:pPr marL="1736144" lvl="1" indent="-387350" algn="just" rtl="1"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اذا جَاءَ نَصرُاللهِ والفَتح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اذا السَماءُ انشَقت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که اینطور بوده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اذا انشقت السماء انشقت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</a:t>
            </a:r>
          </a:p>
          <a:p>
            <a:pPr marL="1247775" indent="-387350" algn="just" rtl="1"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و جوابش یا جمله فعلیه است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فَاذا جاءَ امرُ الله قُضِیً بالحَق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 </a:t>
            </a:r>
          </a:p>
          <a:p>
            <a:pPr marL="1247775" indent="-387350" algn="just" rtl="1"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یا اسمیه مقرون به فاء: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فاذا نُقِرَ فی الناقور فَذلِکَ یومٌ عَسیر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 /«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فإذا نُفِخ فی الصور فَلا انسابَ بَینَهُم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 /«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اذاجَاءَ نَصرُالله والفَتح. . .  فَسَبِح بِحَمدِ رَبِک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 </a:t>
            </a:r>
          </a:p>
          <a:p>
            <a:pPr marL="1247775" indent="-387350" algn="just" rtl="1"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و یا اسمیه مقرون به اذای فجائیه: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ثُمَ اذا دعاکُم دَعوَةً من الارض اذا انتُم تَخرُجون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 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فَاذا اصابَ به مَن یَشاء مِن عِبادِه اذا هُم یستَبشِرون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1048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(ال):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42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20000"/>
              </a:lnSpc>
              <a:spcAft>
                <a:spcPts val="11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ال تعريف که شامل ال عهد و ال جنس مي‏شود:</a:t>
            </a:r>
          </a:p>
          <a:p>
            <a:pPr marL="387350" indent="-387350" algn="just" rtl="1">
              <a:lnSpc>
                <a:spcPct val="120000"/>
              </a:lnSpc>
              <a:spcAft>
                <a:spcPts val="11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الف) اقسام ال عهد:</a:t>
            </a:r>
          </a:p>
          <a:p>
            <a:pPr marL="809625" indent="-387350" algn="just" rtl="1">
              <a:lnSpc>
                <a:spcPct val="120000"/>
              </a:lnSpc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عهد ذکري: مانند آن قبلاً در جمله ذکر شده: </a:t>
            </a:r>
          </a:p>
          <a:p>
            <a:pPr marL="1247775" indent="-387350" algn="just" rtl="1">
              <a:lnSpc>
                <a:spcPct val="120000"/>
              </a:lnSpc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كَمَا أَرْسَلْنَا إِلَى فِرْعَوْنَ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رَسُولً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 فَعَصَى فِرْعَوْنُ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الرَّسُول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247775" indent="-387350" algn="just" rtl="1">
              <a:lnSpc>
                <a:spcPct val="120000"/>
              </a:lnSpc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كَمِشْكَاةٍ فِيهَا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مِصْبَاحٌ الْمِصْبَاحُ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فِي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زُجَاجَةٍ الزُّجَاجَةُ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lnSpc>
                <a:spcPct val="120000"/>
              </a:lnSpc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عهد ذهني: الف و لامي که مخاطب از آن شناخت قبلی دارد: </a:t>
            </a:r>
          </a:p>
          <a:p>
            <a:pPr marL="1247775" indent="-387350" algn="just" rtl="1">
              <a:lnSpc>
                <a:spcPct val="120000"/>
              </a:lnSpc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إِذْ هُمَا فِي الْغَارِ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إِذْ يُبَايِعُونَكَ تَحْتَ الشَّجَرَةِ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lnSpc>
                <a:spcPct val="120000"/>
              </a:lnSpc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عهد حضوري: الف ولامي که در حضور مخاطب است: </a:t>
            </a:r>
          </a:p>
          <a:p>
            <a:pPr marL="1247775" indent="-387350" algn="just" rtl="1">
              <a:lnSpc>
                <a:spcPct val="120000"/>
              </a:lnSpc>
              <a:spcAft>
                <a:spcPts val="11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الْيَوْمَ أَكْمَلْتُ لَكُمْ دِينَكُمْ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الْيَوْمَ أُحِلَّ لَكُمُ الطَّيِّبَاتُ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3330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(ال):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9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30000"/>
              </a:lnSpc>
              <a:spcAft>
                <a:spcPts val="15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ب) اقسام ال جنس:</a:t>
            </a:r>
          </a:p>
          <a:p>
            <a:pPr marL="809625" indent="-387350" algn="just" rtl="1">
              <a:lnSpc>
                <a:spcPct val="13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ال استغراق افراد: الف و لامی که لفظ کل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حقيقتاً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بتواند به جاي آن قرار بگيرد: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وَخُلِقَ الإِنسَانُ ضَعِيفًا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عَالِمُ الْغَيْبِ وَالشَّهَادَةِ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 الْإِنسَانَ لَفِي خُسْرٍ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الطِّفْلِ الَّذِينَ لَمْ يَظْهَرُوا عَلَى عَوْرَاتِ النِّسَاءِ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lnSpc>
                <a:spcPct val="130000"/>
              </a:lnSpc>
              <a:spcAft>
                <a:spcPts val="15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2) ال استغراق خصوصيات: لفظ کل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مجازا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ً بتواند جانشين آن شود: ذلک الکتاب: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الکتاب الکامل في الهدايه</a:t>
            </a:r>
          </a:p>
          <a:p>
            <a:pPr marL="809625" indent="-387350" algn="just" rtl="1">
              <a:lnSpc>
                <a:spcPct val="13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ال تعريف ماهيت: لفظ کل نه به نحو مجاز و نه حقيقت نمي‏تواند جانشين آن شود: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وَجَعَلْنَا مِنَ الْمَاءِ كُلَّ شَيْءٍ حَيٍّ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أُوْلَئِكَ الَّذِينَ آتَيْنَاهُمُ الْكِتَابَ وَالْحُكْمَ وَالنُّبُوَّةَ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lnSpc>
                <a:spcPct val="13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ال زائده: ال زائده لازمه شامل ال در کلمات موصول؛ که عامل معرفه بودن موصولات و صله آنها هستند. و اسم‏هاي علمي که همزمان با نقل آنها با ال همراه بودند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اللات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العزي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 اسم‏هاي علمي که اسم جنس بودند و با ال علم بالغلبه شدند: الکعبه، المدينه، النجم،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 النجم اذا هَوي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4140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(ألا) و (ألّا):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79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(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ألا):</a:t>
            </a:r>
          </a:p>
          <a:p>
            <a:pPr marL="1073150" indent="-650875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حرف تنبيه: داراي معناي تاکيد و محقق شدن جمله بعد. هم بر جمله اسميه داخل مي‏شود: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أَلا إِنَّهُمْ هُمُ السُّفَهَاء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و هم بر جمله فعليه: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أَلاَ يَوْمَ يَأْتِيهِمْ لَيْسَ مَصْرُوفًا عَنْهُمْ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650875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تحضيض: درخواست توام با درشتی و خشونت: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أَلاَ تُقَاتِلُونَ قَوْمًا نَّكَثُواْ أَيْمَانَهُمْ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»/«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قَوْمَ فِرْعَوْنَ أَلَا يَتَّقُونَ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809625" indent="-387350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عرض: و عرض درخواست و طلب با نرمي است.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أَلَا تَأْكُلُونَ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أَلَا تُحِبُّونَ أَن يَغْفِرَ اللَّهُ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247775" indent="-387350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	نکته: مورد 2 و 3 اختصاص به جمله‏های فعلیه دارد.</a:t>
            </a:r>
          </a:p>
          <a:p>
            <a:pPr marL="387350" indent="-387350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(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ألّا):</a:t>
            </a:r>
          </a:p>
          <a:p>
            <a:pPr marL="809625" indent="-387350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حرف تحضيض است: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أَلَّا يَسْجُدُوا لِلَّهِ الَّذِي يُخْرِجُ الْخَبْءَ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809625" indent="-387350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مورد استثناء: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الا تَعلوا عَلَيَّ واتوني مُسلِمين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قطعاً مرکب از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أن ناصبه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لا نافيه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يا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لا ناهيه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أن مفسره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2411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(اِلّا):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61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باکسره همزه و تشديد لام بر چند وجه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:</a:t>
            </a:r>
          </a:p>
          <a:p>
            <a:pPr marL="1073150" indent="-650875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استثناي متصل: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فَشَرِبُواْ مِنْهُ إِلاَّ قَلِيلاً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مَّا فَعَلُوهُ إِلاَّ قَلِيلٌ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 استثناي منقطع: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قُلْ مَا أَسْأَلُكُمْ عَلَيْهِ مِنْ أَجْرٍ إِلَّا مَن شَاءَ أَن يَتَّخِذَ إِلَى رَبِّهِ سَبِيلً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لِأَحَدٍ عِندَهُ مِن نِّعْمَةٍ تُجْزَى إِلَّا ابْتِغَاء وَجْهِ رَبِّهِ الْأَعْلَى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650875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الا به معناي غير: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لَوْ كَانَ فِيهِمَا آلِهَةٌ إِلَّا اللَّهُ لَفَسَدَتَا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1073150" indent="-650875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الا عاطفه به معناي واو تشريک: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لِئَلاَّ يَكُونَ لِلنَّاسِ عَلَيْكُمْ حُجَّةٌ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إِلاَّ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الَّذِينَ ظَلَمُواْ مِنْهُمْ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لَا يَخَافُ لَدَيَّ الْمُرْسَلُونَ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إِلَّ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 مَن ظَلَمَ ثُمَّ بَدَّلَ حُسْنًا بَعْدَ سُوءٍ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650875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الا به معناي بل: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مَا أَنزَلْنَا عَلَيْكَ الْقُرْآنَ لِتَشْقَى إِلَّا تَذْكِرَةً لِّمَن يَخْشَى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650875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5) الا به معناي بدل: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لَوْ كَانَ فِيهِمَا آلِهَةٌ إِلَّا اللَّهُ لَفَسَدَتَا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247775" indent="-387350" algn="just" rtl="1">
              <a:lnSpc>
                <a:spcPct val="110000"/>
              </a:lnSpc>
              <a:spcAft>
                <a:spcPts val="17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مورد استثناء: الا در آيه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 تَنصُروه فَقد نَصَرَهُ الله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مرکب از دو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حرف ان شرطيه و لاي نافيه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2633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(الی):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حرف جر الی داراي چند معنا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:</a:t>
            </a:r>
          </a:p>
          <a:p>
            <a:pPr marL="1073150" indent="-650875" algn="just" rtl="1"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الي انتهاي غايت زماني: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ثُمَّ أَتِمُّواْ الصِّيَامَ إِلَى الَّليْلِ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يا غايت مکاني: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إِلَى الْمَسْجِدِ الأَقْصَى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 يا هيچکدام: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 الامر اليک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650875" algn="just" rtl="1"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معناي معيت (الي به معناي مع):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مَن انصاري الي الله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مع الله،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فاغْسِلُواْ وُجُوهَكُمْ وَأَيْدِيَكُمْ إِلَى الْمَرَافِقِ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وَلاَ تَأْكُلُواْ أَمْوَالَهُمْ إِلَى أَمْوَالِكُمْ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650875" algn="just" rtl="1"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ظرفيت الي به معناي في: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لَيَجْمَعَنَّكُمْ إِلَى يَوْمِ الْقِيَامَةِ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هَل لَّكَ إِلَى أَن تَزَكَّى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في ان تزکي</a:t>
            </a:r>
          </a:p>
          <a:p>
            <a:pPr marL="1073150" indent="-650875" algn="just" rtl="1"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الي به معناي لام: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والامر اليک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 الامر لک</a:t>
            </a:r>
          </a:p>
          <a:p>
            <a:pPr marL="1073150" indent="-650875" algn="just" rtl="1"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5) الي به معناي تبيين: هرگاه قبل از إلي فعل تعجب يا اسم تفضيل از ماده حب و بغض به کار رفت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رَبِّ السِّجْنُ أَحَبُّ إِلَيَّ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650875" algn="just" rtl="1"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6) زائده براي تاکيد: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فَاجْعَلْ أَفْئِدَةً مِّنَ النَّاسِ تَهْوِي إِلَيْهِمْ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فعل تهوی متعدی بدون واسطه است و نیاز به حرف جر ندارد.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43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(ام):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709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ام بر دو نوع است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:</a:t>
            </a:r>
          </a:p>
          <a:p>
            <a:pPr marL="1073150" indent="-1073150" algn="just" rtl="1">
              <a:spcAft>
                <a:spcPts val="16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الف) ام متصله:</a:t>
            </a:r>
          </a:p>
          <a:p>
            <a:pPr marL="1073150" indent="-650875" algn="just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قبل از آن همزه تسويه بيايد: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سَوَاءٌ عَلَيْهِمْ أَأَنذَرْتَهُمْ أَمْ لَمْ تُنذِرْهُمْ لاَ يُؤْمِنُونَ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سَوَاءٌ عَلَيْنَآ أَجَزِعْنَا أَمْ صَبَرْنَا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سَوَاءٌ عَلَيْهِمْ أَسْتَغْفَرْتَ لَهُمْ أَمْ لَمْ تَسْتَغْفِرْ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650875" algn="just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قبل از آن همزه استفهام بيايد: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قُلْ ءآلذَّكَرَيْنِ حَرَّمَ أَمِ الأُنثَيَيْنِ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650875" algn="just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ام ميان دو جمله قرار بگيرد: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سَوَاءٌ عَلَيْكُمْ أَدَعَوْتُمُوهُمْ أَمْ أَنتُمْ صَامِتُونَ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أَأَنتُمْ أَشَدُّ خَلْقًا أَمِ السَّمَاءَ بَنَاهَا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1073150" algn="just" rtl="1">
              <a:spcAft>
                <a:spcPts val="16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ب) ام منقطعه:</a:t>
            </a:r>
          </a:p>
          <a:p>
            <a:pPr marL="1073150" indent="-650875" algn="just" rtl="1">
              <a:spcAft>
                <a:spcPts val="1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قبل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از ام، جمله خبري محض بيايد: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لَا رَيْبَ فِيهِ مِن رَّبِّ الْعَالَمِينَ أَمْ يَقُولُونَ افْتَرَاهُ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وَتَفْصِيلَ الْكِتَابِ لاَ رَيْبَ فِيهِ مِن رَّبِّ الْعَالَمِينَ أَمْ يَقُولُونَ افْتَرَاهُ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650875" algn="just" rtl="1"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- ام زائده: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افَلا تُبصّرون اَم اناخَيرٌ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8826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(أمّا)- (إمّا):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39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2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حرف شرط و تفصيل و تاکيد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:</a:t>
            </a:r>
          </a:p>
          <a:p>
            <a:pPr marL="1073150" indent="-650875" algn="just" rtl="1">
              <a:lnSpc>
                <a:spcPct val="12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حرف شرط بودن آن به آن دليل است که لازم است هميشه بعد از امّا فاء جواب شرط بيايد: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فَأَمَّا الَّذِينَ آمَنُواْ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يَعْلَمُونَ أَنَّهُ الْحَقُّ مِن رَّبِّهِمْ وَأَمَّا الَّذِينَ كَفَرُواْ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يَقُولُونَ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1073150" indent="-650875" algn="just" rtl="1">
              <a:lnSpc>
                <a:spcPct val="12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فَأَمَّا الَّذِينَ اسْوَدَّتْ وُجُوهُهُمْ{ فيقال لهم} أَكَفَرْتُم بَعْدَ إِيمَانِكُمْ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در اينجا فيقال حذف شده.</a:t>
            </a:r>
          </a:p>
          <a:p>
            <a:pPr marL="1073150" indent="-650875" algn="just" rtl="1">
              <a:lnSpc>
                <a:spcPct val="12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واما الَذينَ کَفَروا اَفلَم تَکُن تُتلي عَلَيکُم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فيقال لهم در تقدير است.</a:t>
            </a:r>
          </a:p>
          <a:p>
            <a:pPr marL="1073150" indent="-650875" algn="just" rtl="1">
              <a:lnSpc>
                <a:spcPct val="12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اَمّا براي تفصيل است چون مساله مجمل و سر بسته‏اي را مي‏گشايد: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أَمَّا السَّفِينَةُ فَكَانَتْ لِمَسَاكِينَ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فَأَمَّا إِن كَانَ مِنَ الْمُقَرَّبِينَ فَرَوْحٌ وَرَيْحَانٌ وَجَنَّةُ نَعِيم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ٍ»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فَأَمَّا الْيَتِيمَ فَلَا تَقْهَرْ وَأَمَّا السَّائِلَ فَلَا تَنْهَرْ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وَأَمَّا ثَمُودُ فَهَدَيْنَاهُم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ْ»</a:t>
            </a:r>
          </a:p>
          <a:p>
            <a:pPr marL="1073150" indent="-650875" algn="just" rtl="1">
              <a:lnSpc>
                <a:spcPct val="12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مورد استثناء: اما درآيه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أَمَّا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ذَا كُنتُمْ تَعْمَلُونَ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مرکب از ام منقطعه و ماي استفهام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7839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53419</TotalTime>
  <Words>1756</Words>
  <Application>Microsoft Office PowerPoint</Application>
  <PresentationFormat>Custom</PresentationFormat>
  <Paragraphs>106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1948</cp:revision>
  <dcterms:created xsi:type="dcterms:W3CDTF">2016-10-22T10:55:29Z</dcterms:created>
  <dcterms:modified xsi:type="dcterms:W3CDTF">2022-06-12T19:18:37Z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