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588" r:id="rId2"/>
    <p:sldId id="632" r:id="rId3"/>
    <p:sldId id="642" r:id="rId4"/>
    <p:sldId id="706" r:id="rId5"/>
    <p:sldId id="707" r:id="rId6"/>
    <p:sldId id="708" r:id="rId7"/>
    <p:sldId id="709" r:id="rId8"/>
    <p:sldId id="710" r:id="rId9"/>
    <p:sldId id="711" r:id="rId10"/>
    <p:sldId id="712" r:id="rId11"/>
    <p:sldId id="713" r:id="rId12"/>
    <p:sldId id="714" r:id="rId13"/>
    <p:sldId id="715" r:id="rId14"/>
    <p:sldId id="716" r:id="rId15"/>
    <p:sldId id="309" r:id="rId16"/>
  </p:sldIdLst>
  <p:sldSz cx="12738100" cy="8763000"/>
  <p:notesSz cx="6858000" cy="9144000"/>
  <p:custDataLst>
    <p:tags r:id="rId18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706"/>
            <p14:sldId id="707"/>
            <p14:sldId id="708"/>
            <p14:sldId id="709"/>
            <p14:sldId id="710"/>
            <p14:sldId id="711"/>
            <p14:sldId id="712"/>
            <p14:sldId id="713"/>
            <p14:sldId id="714"/>
            <p14:sldId id="715"/>
            <p14:sldId id="716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15/11/1443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15/11/1443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15/11/1443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15/11/1443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15/11/1443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15/11/1443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15/11/1443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15/11/1443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15/11/1443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15/11/1443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15/11/1443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15/11/1443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4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بیست و دوم</a:t>
            </a:r>
          </a:p>
          <a:p>
            <a:pPr>
              <a:spcAft>
                <a:spcPts val="2400"/>
              </a:spcAft>
              <a:defRPr/>
            </a:pPr>
            <a:r>
              <a:rPr lang="fa-IR" sz="46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ادوات مورد نیاز مفسر در تفسیر (2)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87431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      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    از دانشجو انتظار می‌رود پس از مطالعه مطالب این 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ادوات مختلف مورد نیاز مفسر و کیفیت استفاده از آن‏ها را توضیح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معانی‏مختلف ادوات مذکور را درآیات‏مختلف قرآن‏کریم تشخیص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(اِمّا):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279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با کسره همزه و تشديد ميم چند معنا دارد:</a:t>
            </a:r>
          </a:p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ابهام:</a:t>
            </a:r>
          </a:p>
          <a:p>
            <a:pPr marL="809625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وَآخَرُونَ مُرْجَوْنَ لِأَمْرِ اللّهِ إِمَّا يُعَذِّبُهُمْ وَإِمَّا يَتُوبُ عَلَيْهِمْ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تخيير:</a:t>
            </a:r>
          </a:p>
          <a:p>
            <a:pPr marL="809625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إِمَّا أَن تُعَذِّبَ وَإِمَّا أَن تَتَّخِذَ فِيهِمْ حُسْنًا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إِمَّا أَن تُلْقِيَ وَإِمَّا أَن نَّكُونَ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فَإِمَّا مَنًّا بَعْدُ وَإِمَّا فِدَاءً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تفصيل:</a:t>
            </a:r>
          </a:p>
          <a:p>
            <a:pPr marL="809625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إِنَّا هَدَيْنَاهُ السَّبِيلَ إِمَّا شَاكِرًا وَإِمَّا كَفُورًا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	مورد استثناء: در آيه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فَإِمَّا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 تَرَيِنَّ مِنَ الْبَشَرِ أَحَدًا فَقُولِي إِنِّي نَذَرْتُ لِلرَّحْمَنِ صَوْمًا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مرکب از ان شرطيه و ما زائده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4376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(اِن):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97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با کسره همزه و سکون نون بر چند وجه است:</a:t>
            </a:r>
          </a:p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ان شرطيه 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اِن يَنتَهوا يَغفِر لَهُم ما قَد سَلَف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ان نافيه هم بر جمله اسميه داخل مي‏شود: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إِنِ الْكَافِرُونَ إِلَّا فِي غُرُورٍ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إِنْ أُمَّهَاتُهُمْ إِلَّا اللَّائِي وَلَدْنَهُم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ْ» </a:t>
            </a:r>
          </a:p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و هم بر جمله فعليه: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إِنْ أَرَدْنَا إِلاَّ الْحُسْنَى» «إِن يَدْعُونَ مِن دُونِهِ إِلاَّ إِنَاثًا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بعضي گفتند بعد از ان نافیه حتماً باید الا یا لما بیايد مانند: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 كُلُّ نَفْسٍ لَّمَّا عَلَيْهَا حَافِظٌ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ولي اين نظر صحيح نيست چون دو آيه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إِنْ عِندَكُم مِّن سُلْطَانٍ بِهَذَا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وَإِنْ أَدْرِي لَعَلَّهُ فِتْنَةٌ لَّكُمْ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با اين دو نيامدند.</a:t>
            </a:r>
          </a:p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اِن در اين آيات هم نافيه است: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ان کُنا فاعِلين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قُلْ إِن كَانَ لِلرَّحْمَنِ وَلَدٌ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وَلَقَدْ مَكَّنَّاهُمْ فِيمَا إِن مَّكَّنَّاكُمْ فِيهِ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5017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(اِن):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67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ان مخففه از مثقله: قاعده در شناخت اِن مخففه اين است که بعد از آن لام مفتوح مي‏آيد:</a:t>
            </a:r>
          </a:p>
          <a:p>
            <a:pPr marL="387350" indent="-387350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گاهي در جمله اسميه مي‏آيد: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وَإِن كُلاًّ لَّمَّا لَيُوَفِّيَنَّهُمْ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387350" indent="-387350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و گاهي در جمله فعليه که فعل آن ماضي و از نواسخ است: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وَإِن كَانَتْ لَكَبِيرَةً إِلا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وَإِن كَادُواْ لَيَفْتِنُونَكَ عَنِ الَّذِي أَوْحَيْنَا إِلَيْكَ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وَإِن وَجَدْنَا أَكْثَرَهُمْ لَفَاسِقِينَ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وَإِن يَكَادُ الَّذِينَ كَفَرُوا لَيُزْلِقُونَكَ بِأَبْصَارِهِمْ لَمَّا سَمِعُوا الذِّكْرَ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وَإِن نَّظُنُّكَ لَمِنَ الْكَاذِبِينَ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4) ان زائده: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وَلَقَدْ مَكَّنَّاهُمْ فِيمَا إِن مَّكَّنَّاكُمْ فِيهِ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 مطابق با نظر برخی)</a:t>
            </a:r>
          </a:p>
          <a:p>
            <a:pPr marL="387350" indent="-387350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5) اِن به معناي تعليل هم معنا با اذ تعلیلیه: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وَاتَّقُواْ اللّهَ إِن كُنتُم مُّؤْمِنِين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َ»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لَتَدْخُلُنَّ الْمَسْجِدَ الْحَرَامَ إِن شَاءَ اللَّهُ آمِنِينَ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وَأَنتُمُ الأَعْلَوْنَ إِن كُنتُم مُّؤْمِنِين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6) اِن به معناي قد و دال بر تحقيق: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فَذَكِّرْ إِن نَّفَعَتِ الذِّكْرَى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2067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(اَن):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88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حرف مصدريه و ناصب فعل مضارع:</a:t>
            </a:r>
          </a:p>
          <a:p>
            <a:pPr marL="809625" indent="-387350" algn="just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	مبتدا و محلاً مرفوع: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وَأَن تَصُومُواْ خَيْرٌ لَّكُمْ» «وَأَن تَعْفُواْ أَقْرَبُ لِلتَّقْوَى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09625" indent="-387350" algn="just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	فاعل و محلاً مرفوع: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أَلَمْ يَأْنِ لِلَّذِينَ آمَنُوا أَن تَخْشَعَ قُلُوبُهُمْ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نَخْشَى أَن تُصِيبَنَا دَآئِرَةٌ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وَمَا كَانَ هَذَا الْقُرْآنُ أَن يُفْتَرَى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أُوذِينَا مِن قَبْلِ أَن تَأْتِينَا» «مِّن قَبْلِ أَن يَأْتِيَ أَحَدَكُمُ الْمَوْتُ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لَوْلَا أَن مَّنَّ اللَّهُ عَلَيْنَا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وَلَوْلاَ أَن ثَبَّتْنَاكَ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ان مخففه از ثقيله: اين قسم بعد از فعل يقين يا فعلي که به منزله فعل يقين است مي‏آيد: </a:t>
            </a:r>
          </a:p>
          <a:p>
            <a:pPr marL="809625" indent="-387350" algn="just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أَفَلَا يَرَوْنَ أَلَّا يَرْجِعُ إِلَيْهِمْ قَوْلًا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عَلِمَ أَن سَيَكُونُ مِنكُم مَّرْضَى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ان مفسره، به منزله و معناي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اَی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فَأَوْحَيْنَا إِلَيْهِ أَنِ اصْنَعِ الْفُلْكَ بِأَعْيُنِنَا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وَنُودُواْ أَن تِلْكُمُ الْجَنَّةُ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شرايط اَن مفسره: </a:t>
            </a:r>
          </a:p>
          <a:p>
            <a:pPr marL="809625" indent="-387350" algn="just" rtl="1">
              <a:spcAft>
                <a:spcPts val="2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1) قبل از آن جمله بيايد: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وَآخِرُ دَعْوَاهُمْ أَنِ الْحَمْدُ لِلّهِ رَبِّ الْعَالَمِينَ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2995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(اَن):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2) جمله‏اي که قبل از اَن آمده متضمن معناي قول باشد: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وَانطَلَقَ الْمَلَأُ مِنْهُمْ أَنِ امْشُوا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أَنِ اتَّخِذِي مِنَ الْجِبَالِ بُيُوتًا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مَا قُلْتُ لَهُمْ إِلاَّ مَا أَمَرْتَنِي بِهِ أَنِ اعْبُدُواْ اللّهَ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50000"/>
              </a:lnSpc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4) ان زائده: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وَلَمَّا أَن جَاءَتْ رُسُلُنَا لُوطًا سِيءَ بِهِمْ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</a:t>
            </a:r>
          </a:p>
          <a:p>
            <a:pPr marL="387350" indent="-387350" algn="just" rtl="1">
              <a:lnSpc>
                <a:spcPct val="150000"/>
              </a:lnSpc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5) ان نافيه: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قُلْ إِنَّ الْهُدَى هُدَى اللّهِ أَن يُؤْتَى أَحَدٌ مِّثْلَ مَا أُوتِيتُمْ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50000"/>
              </a:lnSpc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6) ان به معناي تعليل: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بَلْ عَجِبُوا أَن جَاءَهُمْ مُنذِرٌ مِّنْهُمْ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يُخْرِجُونَ الرَّسُولَ وَإِيَّاكُمْ أَن تُؤْمِنُوا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50000"/>
              </a:lnSpc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7) اَن به معناي لئلا: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يُبَيِّنُ اللّهُ لَكُمْ أَن تَضِلُّواْ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65577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(اِنّ) ـ (اَنّی):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88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2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اِنّ:</a:t>
            </a:r>
          </a:p>
          <a:p>
            <a:pPr marL="387350" indent="-387350" algn="just" rtl="1"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الف) تاکيد و تحقيق: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اِن الله غَفورٌ رَحيم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إِنَّا إِلَيْكُمْ لَمُرْسَلُونَ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ب) ان براي تعليل: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وَاسْتَغْفِرُوا اللَّهَ إِنَّ اللَّهَ غَفُورٌ رَّحِيم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ٌ»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وَصَلِّ عَلَيْهِمْ إِنَّ صَلاَتَكَ سَكَنٌ لَّهُمْ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وَمَا أُبَرِّىءُ نَفْسِي إِنَّ النَّفْسَ لأَمَّارَةٌ بِالسُّوءِ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ج) اِن به معناي نعم: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إِنْ هَذَانِ لَسَاحِرَانِ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اَنّي: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اسمي است مشترک ميان استفهام و شرط:</a:t>
            </a:r>
          </a:p>
          <a:p>
            <a:pPr marL="387350" indent="-387350" algn="just" rtl="1"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به معناي(کيف: چگونه):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أَنَّى يُحْيِي هَذِهِ اللّهُ بَعْدَ مَوْتِهَا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به معناي (مِن اَين: ازکجا):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انّي لَکَ هَذا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أَنَّا صَبَبْنَا الْمَاءَ صَبًّا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387350" indent="-387350" algn="just" rtl="1"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به معناي متي يعني(کي، چه زمان):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فَأْتُواْ حَرْثَكُمْ أَنَّى شِئْتُمْ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IRBadr" panose="02000506000000020002" pitchFamily="2" charset="-78"/>
              <a:sym typeface="Wingdings" panose="05000000000000000000" pitchFamily="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4422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(اَو):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66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2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1) شک متکلم: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لَبِثْنَا يَوْمًا أَوْ بَعْضَ يَوْمٍ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</a:t>
            </a:r>
          </a:p>
          <a:p>
            <a:pPr marL="387350" indent="-387350" algn="just" rtl="1">
              <a:lnSpc>
                <a:spcPct val="150000"/>
              </a:lnSpc>
              <a:spcAft>
                <a:spcPts val="2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ابهام يا مبهم گزاردن امري بر شنونده: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وَإِنَّا أَوْ إِيَّاكُمْ لَعَلَى هُدًى أَوْ فِي ضَلَالٍ مُّبِينٍ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50000"/>
              </a:lnSpc>
              <a:spcAft>
                <a:spcPts val="2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تخيير: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فَفِدْيَةٌ مِّن صِيَامٍ أَوْ صَدَقَةٍ أَوْ نُسُكٍ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09625" indent="-387350" algn="just" rtl="1">
              <a:lnSpc>
                <a:spcPct val="150000"/>
              </a:lnSpc>
              <a:spcAft>
                <a:spcPts val="2800"/>
              </a:spcAft>
            </a:pPr>
            <a:r>
              <a:rPr lang="fa-IR" sz="2600" dirty="0"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فَكَفَّارَتُهُ إِطْعَامُ عَشَرَةِ مَسَاكِينَ مِنْ أَوْسَطِ مَا تُطْعِمُونَ أَهْلِيكُمْ أَوْ كِسْوَتُهُمْ أَوْ تَحْرِيرُ رَقَبَةٍ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</a:t>
            </a:r>
          </a:p>
          <a:p>
            <a:pPr marL="809625" indent="-387350" algn="just" rtl="1">
              <a:lnSpc>
                <a:spcPct val="150000"/>
              </a:lnSpc>
              <a:spcAft>
                <a:spcPts val="2800"/>
              </a:spcAft>
            </a:pPr>
            <a:r>
              <a:rPr lang="fa-IR" sz="2600" dirty="0"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إِنَّمَا جَزَاء الَّذِينَ يُحَارِبُونَ اللّهَ وَرَسُولَهُ وَيَسْعَوْنَ فِي الأَرْضِ فَسَادًا أَن يُقَتَّلُواْ أَوْ يُصَلَّبُواْ أَوْ تُقَطَّعَ أَيْدِيهِمْ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50000"/>
              </a:lnSpc>
              <a:spcAft>
                <a:spcPts val="2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4) اباحه: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وَلَا عَلَى أَنفُسِكُمْ أَن تَأْكُلُوا مِن بُيُوتِكُمْ أَوْ بُيُوتِ آبَائِكُمْ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2360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(اَو):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147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200000"/>
              </a:lnSpc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5) او به معناي اضراب هم معنا با بل: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وَأَرْسَلْنَاهُ إِلَى مِئَةِ أَلْفٍ أَوْ يَزِيدُونَ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فَکانَ قابَ قَوسَينِ اَو اَدني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أَوَكُلَّمَا عَاهَدُواْ عَهْداً نَّبَذَهُ فَرِيقٌ مِّنْهُم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387350" indent="-387350" algn="just" rtl="1">
              <a:lnSpc>
                <a:spcPct val="200000"/>
              </a:lnSpc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6) او در معناي مطلق جمع هم معنا با واو عطف: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لَّعَلَّهُ يَتَذَكَّرُ أَوْ يَخْشَى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لَعَلَّهُمْ يَتَّقُونَ أَوْ يُحْدِثُ لَهُمْ ذِكْرًا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200000"/>
              </a:lnSpc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7) تقريب و نزديک گرداندن: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وَمَا أَمْرُ السَّاعَةِ إِلاَّ كَلَمْحِ الْبَصَرِ أَوْ هُوَ أَقْرَبُ إِنَّ اللّهَ عَلَى كُلِّ شَيْءٍ قَدِيرٌ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200000"/>
              </a:lnSpc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در اين آيه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تُقَاتِلُونَهُمْ أَوْ يُسْلِمُونَ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معناي الي و اِلا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6039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(أیُّ):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097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250000"/>
              </a:lnSpc>
              <a:spcAft>
                <a:spcPts val="3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با فتحه همزه و تشديد، بر چند وجه است:</a:t>
            </a:r>
          </a:p>
          <a:p>
            <a:pPr marL="387350" indent="-387350" algn="just" rtl="1">
              <a:lnSpc>
                <a:spcPct val="250000"/>
              </a:lnSpc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الف) ايُ شرطيه: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أَيَّمَا الْأَجَلَيْنِ قَضَيْتُ فَلَا عُدْوَانَ عَلَيَّ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أَيًّا مَّا تَدْعُواْ فَلَهُ الأَسْمَاء الْحُسْنَى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250000"/>
              </a:lnSpc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ب) ايُ استفهاميه: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اَيُکُم زادَتهُ هَذه ايماناً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أَيُّ الْفَرِيقَيْنِ خَيْرٌ مَّقَامًا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250000"/>
              </a:lnSpc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ج) ايُ موصوله: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ثُمَّ لَنَنزِعَنَّ مِن كُلِّ شِيعَةٍ أَيُّهُمْ أَشَدُّ عَلَى الرَّحْمَنِ عِتِيًّا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2388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(باء جارّهُ):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الصاق: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وَامسَحوا بِروؤسِکُم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فَامْسَحُواْ بِوُجُوهِكُمْ وَأَيْدِيكُم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واِذامَروا بِهِم يَتَغامَزون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تعديه: مانند باب افعال که فعل لازم را متعدي مي‏کند: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ذَهَبَ اللّهُ بِنُورِهِمْ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وَلَوْ شَاء اللّهُ لَذَهَبَ بِسَمْعِهِمْ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استعانت: حرف باء بر حالت و ابزار عمل وارد مي شود: 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بسم الله الرحمن الرحيم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باء بسمله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4) سببيت: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فَكُلًّا أَخَذْنَا بِذَنبِهِ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ظَلَمْتُمْ أَنفُسَكُمْ بِاتِّخَاذِكُمُ الْعِجْلَ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5) مصاحبت هم معنا با مع: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اهْبِطْ بِسَلاَمٍ مِّنَّا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قَدْ جَاءكُمُ الرَّسُولُ بِالْحَقِّ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فَسَبِح بِحَمدِ رَبِک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6) ظرفيت هم معنا با في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: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وَلَقَدْ نَصَرَكُمُ اللّهُ بِبَدْرٍ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/ 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فَنَجيناهُم بِسَحَرٍ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7) استعلاء: هم معنا با علي: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وَمِنْهُم مَّنْ إِن تَأْمَنْهُ بِدِينَارٍ لاَّ يُؤَدِّهِ إِلَيْكَ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  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8) مجاوزت: هم‏معنا با عن: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فَاسْأَلْ بِهِ خَبِيرًا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نُورُهُمْ يَسْعَى بَيْنَ أَيْدِيهِمْ وَبِأَيْمَانِهِمْ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تَشَقَّقُ السَّمَاءُ بِالْغَمَامِ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1730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(باء جارّهُ):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9) تبعيض: هم معنا با مِن: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عَيْنًا يَشْرَبُ بِهَا عِبَادُ اللَّهِ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10) غايت: هم معنا با الي: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وَقَدْ أَحْسَنَ بَي إِذْ أَخْرَجَنِي مِنَ السِّجْنِ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11) مقابله: بائي که در موارد عِوض دادن به کار مي‏رود: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ادْخُلُواْ الْجَنَّةَ بِمَا كُنتُمْ تَعْمَلُونَ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12) توکيد: باء زايده که بر فاعل داخل مي‏شود، دخول باء زائده بر فاعل صيغه افعل تعجب: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أَسْمِعْ بِهِمْ وَأَبْصِرْ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وَكَفَى بِاللّهِ شَهِيدًا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باء زائده بر مفعول به داخل مي‏شود: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وَلاَ تُلْقُواْ بِأَيْدِيكُمْ إِلَى التَّهْلُكَةِ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وَهُزِّي إِلَيْكِ بِجِذْعِ النَّخْلَةِ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فَلْيَمْدُدْ بِسَبَبٍ إِلَى السَّمَاء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ِ»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وَمَن يُرِدْ فِيهِ بِإِلْحَادٍ بِظُلْمٍ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بِأَييِّكُمُ الْمَفْتُونُ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باء بر اسم ليس هم زائده مي‏آيد: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وَلَيْسَ الْبِرُّ بِأَنْ تَأْتُوْاْ الْبُيُوتَ مِن ظُهُورِهَا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387350" indent="-387350" algn="just" rtl="1"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بر سر خبر جملات منفي و مثبت هم زائده مي‏آيد: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وَمَا اللّهُ بِغَافِلٍ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جَزَاءُ سَيِّئَةٍ بِمِثْلِهَا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يَتَرَبَّصْنَ بِأَنفُسِهِنَّ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59461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53494</TotalTime>
  <Words>1662</Words>
  <Application>Microsoft Office PowerPoint</Application>
  <PresentationFormat>Custom</PresentationFormat>
  <Paragraphs>101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1961</cp:revision>
  <dcterms:created xsi:type="dcterms:W3CDTF">2016-10-22T10:55:29Z</dcterms:created>
  <dcterms:modified xsi:type="dcterms:W3CDTF">2022-06-14T05:02:02Z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