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588" r:id="rId2"/>
    <p:sldId id="632" r:id="rId3"/>
    <p:sldId id="642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714" r:id="rId12"/>
    <p:sldId id="715" r:id="rId13"/>
    <p:sldId id="713" r:id="rId14"/>
    <p:sldId id="716" r:id="rId15"/>
    <p:sldId id="309" r:id="rId16"/>
  </p:sldIdLst>
  <p:sldSz cx="12738100" cy="8763000"/>
  <p:notesSz cx="6858000" cy="9144000"/>
  <p:custDataLst>
    <p:tags r:id="rId18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6"/>
            <p14:sldId id="707"/>
            <p14:sldId id="708"/>
            <p14:sldId id="709"/>
            <p14:sldId id="710"/>
            <p14:sldId id="711"/>
            <p14:sldId id="712"/>
            <p14:sldId id="714"/>
            <p14:sldId id="715"/>
            <p14:sldId id="713"/>
            <p14:sldId id="716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20/11/1443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</a:t>
            </a:r>
            <a:r>
              <a:rPr lang="fa-IR" sz="4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و سوم</a:t>
            </a:r>
            <a:endParaRPr lang="fa-IR" sz="40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IRTitr" panose="02000506000000020002" pitchFamily="2" charset="-78"/>
            </a:endParaRPr>
          </a:p>
          <a:p>
            <a:pPr>
              <a:spcAft>
                <a:spcPts val="2400"/>
              </a:spcAft>
              <a:defRPr/>
            </a:pPr>
            <a:r>
              <a:rPr lang="fa-IR" sz="46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ادوات مورد نیاز مفسر در </a:t>
            </a:r>
            <a:r>
              <a:rPr lang="fa-IR" sz="4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تفسیر (3)</a:t>
            </a:r>
            <a:endParaRPr lang="fa-IR" sz="4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   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ادوات مختلف مورد نیاز مفسر و کیفیت استفاده از آن‏ها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معانی‏مختلف ادوات مذکور را درآیات‏مختلف قرآن‏کریم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(علی):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حرف جر است. کاربرد آن:</a:t>
            </a:r>
          </a:p>
          <a:p>
            <a:pPr marL="862013" indent="-862013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استعلاء که يا حسي: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وَعَلَيْهَا وَعَلَى الْفُلْكِ تُحْمَلُونَ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 /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كُلُّ مَنْ عَلَيْهَا فَانٍ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633413" indent="-633413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	و يا معنوي وغير حسي: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وَلَهُمْ عَلَيَّ ذَنبٌ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/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فَضَّلْنَا بَعْضَهُمْ عَلَى بَعْضٍ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مصاحبت هم معني مع: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وَآتَى الْمَالَ عَلَى حُبِّهِ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مع حبه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وَإِنَّ رَبَّكَ لَذُو مَغْفِرَةٍ لِّلنَّاسِ عَلَى ظُلْمِهِم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ْ» مع ظلمهم</a:t>
            </a:r>
          </a:p>
          <a:p>
            <a:pPr marL="685800" indent="-685800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ابتدائيت همانند (مِن):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الَّذِينَ إِذَا اكْتَالُواْ عَلَى النَّاسِ يَسْتَوْفُونَ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من الناس و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وَالَّذِينَ هُمْ لِفُرُوجِهِمْ حَافِظُونَ إِلَّا عَلَى أَزْوَاجِهِمْ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من ازواجهم </a:t>
            </a:r>
          </a:p>
          <a:p>
            <a:pPr marL="387350" indent="-387350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تعليل همانند لام: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وَلِتُكَبِّرُواْ اللّهَ عَلَى مَا هَدَاكُمْ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لما هداکم يا لهدايته اياکم </a:t>
            </a:r>
          </a:p>
          <a:p>
            <a:pPr marL="685800" indent="-685800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به معناي ظرفيت همانند في: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دَخَلَ الْمَدِينَةَ عَلَى حِينِ غَفْلَةٍ مِّنْ أَهْلِهَا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في حين و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وَاتَّبَعُواْ مَا تَتْلُواْ الشَّيَاطِينُ عَلَى مُلْكِ سُلَيْمَانَ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في زمن ملکه </a:t>
            </a:r>
          </a:p>
          <a:p>
            <a:pPr marL="387350" indent="-387350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به معناي باء: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حَقِيقٌ عَلَى أَن لاَّ أَقُولَ عَلَى اللّهِ إِلاَّ الْحَقَّ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بان لا اقول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(عن):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259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حرف جر است و داراي معاني متعدد:</a:t>
            </a:r>
            <a:endParaRPr lang="fa-IR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Titr" panose="00000700000000000000" pitchFamily="2" charset="-78"/>
              <a:sym typeface="Wingdings" panose="05000000000000000000" pitchFamily="2" charset="2"/>
            </a:endParaRP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مجاوزت: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فَلْيَحْذَرِ الَّذِينَ يُخَالِفُونَ عَنْ أَمْرِهِ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به معناي بدل و به جاي: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لاَّ تَجْزِي نَفْسٌ عَن نَّفْسٍ شَيْئاً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به معناي تعليل همانند لام: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كَانَ اسْتِغْفَارُ إِبْرَاهِيمَ لِأَبِيهِ إِلاَّ عَن مَّوْعِدَةٍ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لاجل موعده</a:t>
            </a:r>
          </a:p>
          <a:p>
            <a:pPr marL="68580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  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نَحْنُ بِتَارِكِي آلِهَتِنَا عَن قَوْلِكَ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لقولک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به معناي علي: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فَإِنَّمَا يَبْخَلُ عَن نَّفْسِهِ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علي نفسه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به معناي مِن: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هُوَ يَقْبَلُ التَّوْبَةَ عَنْ عِبَادِهِ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من عباده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به معناي بَعد: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يُحَرِّفُونَ الْكَلِمَ عَن مَّوَاضِعِهِ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بعد مواضعه /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لَتَرْكَبُنَّ طَبَقًا عَن طَبَقٍ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3080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(فاء):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الف)عاطفه </a:t>
            </a:r>
          </a:p>
          <a:p>
            <a:pPr marL="809625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بر ترتيب دلالت دارد: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فَوَكَزَهُ مُوسَى فَقَضَى عَلَيْهِ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فَأَزَلَّهُمَا الشَّيْطَانُ عَنْهَا فَأَخْرَجَهُمَا مِمَّا كَانَا فِيهِ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وَنَادَى نُوحٌ رَّبَّهُ فَقَالَ رَبِّ إِنَّ ابُنِي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سَأَلُواْ مُوسَى أَكْبَرَ مِن ذَلِكَ فَقَالُواْ أَرِنَا اللّهِ جَهْرَةً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809625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گاهي فقط بر سببيت دلالت دارد بدون اينکه عاطفه باشد مانند: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إِنَّا أَعْطَيْنَاكَ الْكَوْثَرَ فَصَلِّ لِرَبِّكَ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ب) فاء رابط جواب شرط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ج) گاهي فاء زائده مي‏شود: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هَذَا فَلْيَذُوقُوهُ حَمِيمٌ وَغَسَّاقٌ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بَلِ اللَّهَ فَاعْبُدْ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  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د) فاء استينافيه: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کن فَيَکون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در صورتي که مرفوع قرائت شود.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6654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(في):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740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3413" indent="-633413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ظرفيت زماني و مکاني: در اينجا حقيقي است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غُلِبَتِ الرُّومُ فِي أَدْنَى الْأَرْضِ وَهُم مِّن بَعْدِ غَلَبِهِمْ سَيَغْلِبُونَ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و در اين جا مجازي: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وَلَكُمْ فِي الْقِصَاصِ حَيَاةٌ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لَّقَدْ كَانَ فِي يُوسُفَ وَإِخْوَتِهِ آيَاتٌ لِّلسَّائِلِينَ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إِنَّا لَنَرَاكَ فِي ضَلاَلٍ مُّبِينٍ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که قصاص و يوسف و ضلال مجازا ظرف‏اند.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2) به معناي مصاحبت (مع):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ادْخُلُواْ فِي أُمَمٍ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أَدْخِلْ يَدَكَ فِي جَيْبِكَ تَخْرُجْ بَيْضَاءَ مِنْ غَيْرِ سُوءٍ </a:t>
            </a:r>
            <a:r>
              <a:rPr lang="fa-IR" sz="2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فِي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تِسْعِ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3) تعليل همانند لام: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فَذَلِكُنَّ الَّذِي لُمْتُنَّنِي فِيهِ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لاجله،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لَمَسَّكُمْ فِي مَا أَفَضْتُمْ فِيهِ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لاجل ما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4) به معناي باء: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يَذْرَؤُكُمْ فِيهِ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5) استعلاء همانند با علي: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وَلَأُصَلِّبَنَّكُمْ فِي جُذُوعِ النَّخْلِ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6) بمعناي الي: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فَرَدُّواْ أَيْدِيَهُمْ فِي أَفْوَاهِهِمْ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7) بمعناي من: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وَيَوْمَ نَبْعَثُ فِي كُلِّ أُمَّةٍ شَهِيدًا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8) بمعناي عن: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فَهُوَ فِي الآخِرَةِ أَعْمَى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9) براي مقايسه بکاررود: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فَمَا مَتَاعُ الْحَيَاةِ الدُّنْيَا فِي الآخِرَةِ إِلاَّ قَلِيلٌ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10) في زايده براي توکيد: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وَقَالَ ارْكَبُواْ فِيهَا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4616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(کاف):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2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يکي از حروف جر و داراي چند معناست:</a:t>
            </a:r>
            <a:endParaRPr lang="fa-IR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Titr" panose="00000700000000000000" pitchFamily="2" charset="-78"/>
              <a:sym typeface="Wingdings" panose="05000000000000000000" pitchFamily="2" charset="2"/>
            </a:endParaRPr>
          </a:p>
          <a:p>
            <a:pPr marL="3873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تشبيه: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وَلَهُ الْجَوَارِ الْمُنشَآتُ فِي الْبَحْرِ كَالْأَعْلَامِ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685800" indent="-6858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تعليل: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كَمَا أَرْسَلْنَا فِيكُمْ رَسُولاً مِّنكُمْ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بمعناي لاجل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وَاذْكُرُوهُ كَمَا هَدَاكُمْ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لما هداکم.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وَيْكَأَنَّهُ لَا يُفْلِحُ الْكَافِرُونَ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بمعناي لانه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اجْعَل لَّنَا إِلَهًا كَمَا لَهُمْ آلِهَةٌ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لما لهم </a:t>
            </a:r>
          </a:p>
          <a:p>
            <a:pPr marL="387350" indent="-38735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کاف زايده براي تاکيد: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ليس کمثله شي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تاکيد در نفي مثل و شبيه خداوند.</a:t>
            </a:r>
          </a:p>
          <a:p>
            <a:pPr marL="685800" indent="-6858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کاف گاهي بعنوان اسمي و بمعناي (مثل) بکار مي‏رود در نتيجه محلي از اعراب دارد و ضمير به آن بر مي‏گردد.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أَخْلُقُ لَكُم مِّنَ الطِّينِ كَهَيْئَةِ الطَّيْرِ فَأَنفُخُ فِيهِ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ضمير فيه به کاف کهيئه بر مي‏گردد.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0904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(کلّا) ـ (کي) ـ (کیف):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حرف است بمعناي ردع و زجر (ممانعت و تهديد):</a:t>
            </a:r>
          </a:p>
          <a:p>
            <a:pPr marL="738188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ابن هشام: هميشه معناي ردع نمي‏دهد؛ مانند: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فِي أَيِّ صُورَةٍ مَّا شَاءَ رَكَّبَكَ كَلَّا بَلْ تُكَذِّبُونَ بِالدِّينِ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يَوْمَ يَقُومُ النَّاسُ لِرَبِّ الْعَالَمِينَ كَلَّا إِنَّ كِتَابَ الفُجَّارِ لَفِي سِجِّينٍ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ثُمَّ إِنَّ عَلَيْنَا بَيَانَهُ كَلَّا بَلْ تُحِبُّونَ الْعَاجِلَةَ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کي: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براي دو معنا بکار مي‏رود:</a:t>
            </a:r>
          </a:p>
          <a:p>
            <a:pPr marL="738188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تعليل: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كَيْ لَا يَكُونَ دُولَةً بَيْنَ الْأَغْنِيَاء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738188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بمعني ان مصدريه: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لِكَيْلَا تَأْسَوْا عَلَى مَا فَاتَكُمْ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اگر کي اينجا بمعناي تعليل بود لام بر آن داخل نمي‏شد.</a:t>
            </a:r>
          </a:p>
          <a:p>
            <a:pPr marL="387350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کيف: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اسمي است که در دو معنا بکار مي رود:</a:t>
            </a:r>
          </a:p>
          <a:p>
            <a:pPr marL="738188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شرط: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يُنفِقُ كَيْفَ يَشَاء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يُصَوِّرُكُمْ فِي الأَرْحَامِ كَيْفَ يَشَاءُ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فَيَبْسُطُهُ فِي السَّمَاءِ كَيْفَ يَشَاءُ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738188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استفهام و غالباً در اين معنا بکار مي‏رود: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کيفَ تَکفُرون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که در مقام توبيخ مخاطب است.</a:t>
            </a:r>
          </a:p>
          <a:p>
            <a:pPr marL="1195388" indent="-387350" algn="just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کيفَ يَهدي الله قوماً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در مقام تنبيه و آگاهي بخشي به مخاطب است.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2562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(لام):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67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لام چهار قسم است: 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لام جاره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)، 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لام ناصبه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)، 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لام جازمه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) و 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لام مهمله غير عامله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)</a:t>
            </a:r>
            <a:endParaRPr lang="fa-IR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Titr" panose="00000700000000000000" pitchFamily="2" charset="-78"/>
              <a:sym typeface="Wingdings" panose="05000000000000000000" pitchFamily="2" charset="2"/>
            </a:endParaRP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لام جاره: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بمعناي استحقاق است که ميان اسم معنا و اسم ذات قرار می‏گيرد: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الحمدلله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حمد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اسم معنا، الله اسم ذات. 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لله الامر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ويلٌ لمطففين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ويل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اسم معنا و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مطففين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اسم ذات.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لهم في الدنيا خزي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خزي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اسم معنا،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اسم ذات. 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2) اختصاص: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 له اباً شيخاً کبيراً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فان کان له اخوة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3) مالکیت: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لَّهُ مَا فِي السَّمَاوَاتِ وَمَا فِي الأَرْضِ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5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4) تعليل: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وَإِنَّهُ لِحُبِّ الْخَيْرِ لَشَدِيدٌ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وَإِذْ أَخَذَ اللّهُ مِيثَاقَ النَّبِيِّيْنَ لَمَا آتَيْتُكُم مِّن كِتَابٍ وَحِكْمَةٍ ثُمَّ جَاءَكُمْ رَسُولٌ مُّصَدِّقٌ لِّمَا مَعَكُمْ لَتُؤْمِنُنَّ بِهِ وَلَتَنصُرُنَّهُ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(بر اساس قرائت حمزه که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لِما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می‏خواند) /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لايلاف قُرَيَش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تعليل و متعلق به فليعبدوا در آيه بعد و ممکن است متعلق به آيه آخر سوره قبل که سوره فيل است، باشد.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4156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(لام):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247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5) هم معنا و موافق با الي: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بِأَنَّ رَبَّكَ أَوْحَى لَهَا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كُلٌّ يَجْرِي لأَجَلٍ مُّسَمًّى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الي اجل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6) به معناي علي: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وَيَخِرُّونَ لِلأَذْقَانِ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بمعناي علي الاذقان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دَعَانَا لِجَنبِهِ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علي جنبه</a:t>
            </a:r>
          </a:p>
          <a:p>
            <a:pPr marL="809625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وَتَلَّهُ لِلْجَبِينِ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علي الجبين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وَإِنْ أَسَأْتُمْ فَلَهَا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فعليها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أُوْلَئِكَ لَهُمُ اللَّعْنَةُ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عليهم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7) به معناي في: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وَنَضَعُ الْمَوَازِينَ الْقِسْطَ لِيَوْمِ الْقِيَامَةِ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في يوم القيامه</a:t>
            </a:r>
          </a:p>
          <a:p>
            <a:pPr marL="809625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لاَ يُجَلِّيهَا لِوَقْتِهَا إِلاَّ هُوَ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في وقتها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يَقُولُ يَا لَيْتَنِي قَدَّمْتُ لِحَيَاتِي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في حياتها 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39659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(لام):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8) به معناي عند: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بَلْ كَذَّبُوا بِالْحَقِّ لَمَّا جَاءَهُمْ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9) بمعناي بَعد: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أَقِمِ الصَّلاَةَ لِدُلُوكِ الشَّمْسِ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بعد دلوک 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10) بمعناي عن: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وَقَالَ الَّذِينَ كَفَرُوا لِلَّذِينَ آمَنُوا لَوْ كَانَ خَيْرًا مَّا سَبَقُونَا إِلَيْهِ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عن الذين 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11) بمعناي صيرورت (شدن) که آن را لام عاقبت مي‏نامند: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فَالْتَقَطَهُ آلُ فِرْعَوْنَ لِيَكُونَ لَهُمْ عَدُوًّا وَحَزَنًا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12) زائده براي تاکيد 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رَدِفَ لَكُم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يُرِيدُ اللّهُ لِيُبَيِّنَ لَكُمْ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وَأُمِرْنَا لِنُسْلِمَ لِرَبِّ الْعَالَمِينَ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فَعَّالٌ لِّمَا يُرِيدُ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 كُنتُمْ لِلرُّؤْيَا تَعْبُرُونَ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وَكُنَّا لِحُكْمِهِمْ شَاهِدِينَ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13) لام تبيين؛ تبيين کننده فاعل و مفعول: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فَتِعساً لَهُم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هَيْهَاتَ هَيْهَاتَ لِمَا تُوعَدُونَ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وَقَالَتْ هَيْتَ لَكَ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8701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(لعلّ):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97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داراي چند معناست:</a:t>
            </a:r>
            <a:endParaRPr lang="fa-IR" sz="2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Titr" panose="00000700000000000000" pitchFamily="2" charset="-78"/>
              <a:sym typeface="Wingdings" panose="05000000000000000000" pitchFamily="2" charset="2"/>
            </a:endParaRP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لعل به معنای توقع: يعني اميد داشتن به تحقق امري محبوب: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لَعَلَّكُمْ تُفْلِحُون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038225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يا ترساندن از امري ناپسند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لَعَلَّ السَّاعَةَ قَرِيبٌ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بمعناي تعليل: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فَقُولَا لَهُ قَوْلًا لَّيِّنًا لَّعَلَّهُ يَتَذَكَّرُ أَوْ يَخْشَى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4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استفهام و پرسش: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لَا تَدْرِي لَعَلَّ اللَّهَ يُحْدِثُ بَعْدَ ذَلِكَ أَمْرًا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يُدْرِيكَ لَعَلَّهُ يَزَّكَّى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342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(لمّا):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4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20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با کسره همزه و تشديد ميم چند معنا دارد:</a:t>
            </a:r>
          </a:p>
          <a:p>
            <a:pPr marL="387350" indent="-387350" algn="just" rtl="1">
              <a:lnSpc>
                <a:spcPct val="150000"/>
              </a:lnSpc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الف) حرف جازم فعل مضارع است و همانند لم آن را منفي و قلب به ماضي مي‏کند؛ اما تفاوت‏هايي با لم دارد:  </a:t>
            </a:r>
          </a:p>
          <a:p>
            <a:pPr marL="862013" indent="-387350" algn="just" rtl="1">
              <a:lnSpc>
                <a:spcPct val="150000"/>
              </a:lnSpc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لمايي که بر فعل ماضي وارد شود، متضمن شرط است و جواب آن يا فعل ماضي مي‏باشد مانند: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فَلَمَّا نَجَّاكُمْ إِلَى الْبَرِّ أَعْرَضْتُم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ْ»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يا جمله اسميه مقرون به فاء يا اذا فجائيه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فَلَمَّا نَجَّاهُمْ إِلَى الْبَرِّ فَمِنْهُم مُّقْتَصِدٌ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فَلَمَّا نَجَّاهُمْ إِلَى الْبَرِّ إِذَا هُمْ يُشْرِكُونَ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ب) لما حرف استثنائيه است و بر جمله اسميه و جمله داراي زمان ماضي داخل مي‏شود:</a:t>
            </a:r>
          </a:p>
          <a:p>
            <a:pPr marL="966788" indent="-387350" algn="just" rtl="1">
              <a:lnSpc>
                <a:spcPct val="150000"/>
              </a:lnSpc>
              <a:spcAft>
                <a:spcPts val="2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 كُلُّ نَفْسٍ لَّمَّا عَلَيْهَا حَافِظٌ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وان کل ذلک لما مَتاعُ الحياةِ الدنيا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717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53910</TotalTime>
  <Words>1775</Words>
  <Application>Microsoft Office PowerPoint</Application>
  <PresentationFormat>Custom</PresentationFormat>
  <Paragraphs>105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1976</cp:revision>
  <dcterms:created xsi:type="dcterms:W3CDTF">2016-10-22T10:55:29Z</dcterms:created>
  <dcterms:modified xsi:type="dcterms:W3CDTF">2022-06-19T06:53:58Z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