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6"/>
  </p:notesMasterIdLst>
  <p:sldIdLst>
    <p:sldId id="588" r:id="rId2"/>
    <p:sldId id="632" r:id="rId3"/>
    <p:sldId id="642" r:id="rId4"/>
    <p:sldId id="706" r:id="rId5"/>
    <p:sldId id="707" r:id="rId6"/>
    <p:sldId id="708" r:id="rId7"/>
    <p:sldId id="709" r:id="rId8"/>
    <p:sldId id="710" r:id="rId9"/>
    <p:sldId id="711" r:id="rId10"/>
    <p:sldId id="712" r:id="rId11"/>
    <p:sldId id="713" r:id="rId12"/>
    <p:sldId id="714" r:id="rId13"/>
    <p:sldId id="715" r:id="rId14"/>
    <p:sldId id="309" r:id="rId15"/>
  </p:sldIdLst>
  <p:sldSz cx="12738100" cy="8763000"/>
  <p:notesSz cx="6858000" cy="9144000"/>
  <p:custDataLst>
    <p:tags r:id="rId17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706"/>
            <p14:sldId id="707"/>
            <p14:sldId id="708"/>
            <p14:sldId id="709"/>
            <p14:sldId id="710"/>
            <p14:sldId id="711"/>
            <p14:sldId id="712"/>
            <p14:sldId id="713"/>
            <p14:sldId id="714"/>
            <p14:sldId id="715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20/11/1443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20/11/1443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40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بیست و چهارم</a:t>
            </a:r>
          </a:p>
          <a:p>
            <a:pPr>
              <a:spcAft>
                <a:spcPts val="2400"/>
              </a:spcAft>
              <a:defRPr/>
            </a:pPr>
            <a:r>
              <a:rPr lang="fa-IR" sz="4600" dirty="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ادوات مورد نیاز مفسر در تفسیر (4)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87431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638425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      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    از دانشجو انتظار می‌رود پس از مطالعه مطالب این 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ادوات مختلف مورد نیاز مفسر و کیفیت استفاده از آن‏ها را توضیح دهد</a:t>
            </a: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معانی‏مختلف ادوات مذکور را درآیات‏مختلف قرآن‏کریم تشخیص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 tmFilter="0, 0; .2, .5; .8, .5; 1, 0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8" dur="250" autoRev="1" fill="hold"/>
                                        <p:tgtEl>
                                          <p:spTgt spid="2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(لو):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9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لو حرف شرط براي زمان گذشته است و فعل مضارع را به ماضي تبديل مي‏کند.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معاني ديگر لو عبارتند از: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لو گاهي براي بيان شرط در زمان مستقبل است و مي توان به جاي لو، ان شرطيه را جايگزين کرد: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وَلَوْ كَرِهَ الْمُشْرِكُونَ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وَلَوْ أَعْجَبَكَ حُسْنُهُنَّ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لو مصدريه، لويي که بتوان به جاي آن ان مصدريه (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ناصبه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) آورد و بيشترين کاربرد آن پس از (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وَدّ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) است: 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وَدَّ كَثِيرٌ مِّنْ أَهْلِ الْكِتَابِ لَوْ يَرُدُّونَكُم مِّن بَعْدِ إِيمَانِكُمْ كُفَّاراً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لو به معناي تمني و آرزو درجايي که بتوان به جاي لو، ليت گذاشت.  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فَلَوْ أَنَّ لَنَا كَرَّةً فَنَكُونَ مِنَ الْمُؤْمِنِينَ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لو دراينجا تمني است، فعل فنکون درجواب لو آمده و منصوب است.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لو به معناي تعليل: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كُونُواْ قَوَّامِينَ بِالْقِسْطِ شُهَدَاء لِلّهِ وَلَوْ عَلَى أَنفُسِكُمْ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543762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(لولا) ـ (لوما):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92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بر امتناع چيزي به خاطر وجود چيز ديگر دلالت دارد. بر جمله اسميه داخل مي‏شود: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فَلَوْلَا أَنَّهُ كَانَ مِنْ الْمُسَبِّحِينَ لَلَبِثَ فِي بَطْنِهِ إِلَى يَوْمِ يُبْعَثُونَ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وَلَوْلَا فَضْلُ اللَّهِ عَلَيْكُمْ وَرَحْمَتُهُ مَا زَكَی مِنكُم مِّنْ أَحَدٍ أَبَدًا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لولا براي استفهام و پرسش: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لَوْلَا أَخَّرْتَنِي إِلَى أَجَلٍ قَرِيبٍ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وَقَالُواْ لَوْلا أُنزِلَ عَلَيْهِ مَلَكٌ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لولا به معناي نفي: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فَلَوْلاَ كَانَتْ قَرْيَةٌ آمَنَتْ فَنَفَعَهَا إِيمَانُهَا إِلاَّ قَوْمَ يُونُسَ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(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فلولا کانت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) بمعني (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فما کانت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) است.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نمونه‏هایی از لولای امتناعيه: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لَوْلا أَن رَّأَى بُرْهَانَ رَبِّهِ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لَوْلَا أَن مَّنَّ اللَّهُ عَلَيْنَا لَخَسَفَ بِنَا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لوما:</a:t>
            </a:r>
          </a:p>
          <a:p>
            <a:pPr marL="809625" indent="-387350" algn="just" rtl="1">
              <a:lnSpc>
                <a:spcPct val="11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همانند لولا بر تحضيض دلالت دارد: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لَّوْ مَا تَأْتِينَا بِالْمَلائِكَةِ إِن كُنتَ مِنَ الصَّادِقِينَ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204742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(مای) اسمیه: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676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ماي موصوله به معناي الذي: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عِندَكُمْ يَنفَدُ وَمَا عِندَ اللّهِ بَاقٍ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وَالسَّمَاءِ وَمَا بَنَاهَا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وَلَا أَنتُمْ عَابِدُونَ مَا أَعْبُدُ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غالباً در غير عاقل و گاهي در عاقل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وَيَعْبُدُونَ مِن دُونِ اللّهِ مَا لاَ يَمْلِكُ لَهُمْ رِزْقًا مِّنَ السَّمَاوَاتِ وَالأَرْضِ شَيْئًا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که منظور از ما در اينجا بتان هستند.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استفهاميه: که از موجودات غير عاقل سوال مي‏شود: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قَالُواْ ادْعُ لَنَا رَبَّكَ يُبَيِّن لّنَا مَا هِيَ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قَالُواْ ادْعُ لَنَا رَبَّكَ يُبَيِّن لَّنَا مَا لَوْنُهَا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سَيَقُولُ السُّفَهَاء مِنَ النَّاسِ مَا وَلاَّهُمْ عَن قِبْلَتِهِمُ الَّتِي كَانُواْ عَلَيْهَا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تِلْكَ بِيَمِينِكَ يَا مُوسَى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قَالُوا وَمَا الرَّحْمَنُ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شرطيه: ماي شرطيه هميشه محلاً منصوب است، بعنوان مفعول‏به براي فعلي که بعد از آن مي‏آيد:          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نَنسَخْ مِنْ آيَةٍ أَوْ نُنسِهَا نَأْتِ بِخَيْرٍ مِّنْهَا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تَفْعَلُواْ مِنْ خَيْرٍ يَعْلَمْهُ اللّهُ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اسْتَقَامُواْ لَكُمْ فَاسْتَقِيمُواْ لَهُمْ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00394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انواع (مای) اسمیه: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3976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تعجبيه: ماي تعجبيه هميشه محلاً مرفوع است بنابر مبتدا بودن و مای بعد از آن خبر ما مي‏باشد همچنين اين ما نکره تامه است.</a:t>
            </a:r>
          </a:p>
          <a:p>
            <a:pPr marL="809625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فَمَآ أَصْبَرَهُمْ عَلَى النَّارِ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قُتِلَ الْإِنسَانُ مَا أَكْفَرَهُ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يَا أَيُّهَا الْإِنسَانُ مَا غَرَّكَ بِرَبِّكَ الْكَرِيمِ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ماي نکره موصوفه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:</a:t>
            </a:r>
          </a:p>
          <a:p>
            <a:pPr marL="809625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بَعُوضَةً فَمَا فَوْقَهَا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اللّهَ نِعِمَّا يَعِظُكُم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 که در اصل نِعم ما بوده است.</a:t>
            </a:r>
          </a:p>
          <a:p>
            <a:pPr marL="387350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ماي نکره غير موصوفه:</a:t>
            </a:r>
          </a:p>
          <a:p>
            <a:pPr marL="809625" indent="-387350" algn="just" rtl="1">
              <a:lnSpc>
                <a:spcPct val="15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 تُبْدُواْ الصَّدَقَاتِ فَنِعِمَّا هِيَ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در اصل نعم ما بوده و ما به معنای شیئا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01255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(مای) حرفیه: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968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4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ماي مصدريه يا زمانيه: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فَاتَّقُوا اللَّهَ مَا اسْتَطَعْتُمْ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يا غير زمانيه: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فَذُوقُوا بِمَا نَسِيتُمْ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ماي نافيه يا شبيه به ليس(عامله):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هَذَا بَشَرًا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مَّا هُنَّ أُمَّهَاتِهِمْ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مِنكُم مِّنْ أَحَدٍ عَنْهُ حَاجِزِينَ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ماي نافيه غير عامله: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تُنفِقُونَ إِلاَّ ابْتِغَاء وَجْهِ اللّهِ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فَمَا رَبِحَت تِّجَارَتُهُمْ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4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ماي زائده براي تاکيد: يا کافه است و کلمات قبل از ما را از عمل کردن درکلمه بعد باز مي‏دارد: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إِنَّمَا هُوَ إِلَهٌ وَاحِدٌ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أَنَّمَا إِلَهُكُمْ إِلَهٌ وَاحِدٌ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كَأَنَّمَا أُغْشِيَتْ وُجُوهُهُمْ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8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يا زائده غیر کافه است: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فَإِمَّا تَرَيِنَّ مِنَ الْبَشَرِ أَحَدًا فَقُولِي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أَيًّا مَّا تَدْعُواْ فَلَهُ الأَسْمَاء الْحُسْنَى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أَيَّمَا الْأَجَلَيْنِ قَضَيْتُ فَلَا عُدْوَانَ عَلَيَّ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فَبِمَا رَحْمَةٍ مِّنَ اللّهِ لِنتَ لَهُمْ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مِمَّا خَطِيئَاتِهِمْ أُغْرِقُوا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إِنَّ اللَّهَ لاَ يَسْتَحْيِي أَن يَضْرِبَ مَثَلاً مَّا بَعُوضَةً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415910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(مَن):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877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مَن هميشه اسم است:</a:t>
            </a:r>
          </a:p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من موصوله: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وَلَهُ مَن فِي السَّمَاوَاتِ وَالْأَرْضِ وَمَنْ عِندَهُ لَا يَسْتَكْبِرُونَ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من شرطيه: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 يَعْمَلْ سُوءًا يُجْزَ بِهِ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من استفهاميه: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 بَعَثَنَا مِن مَّرْقَدِنَا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من نکره موصوفه: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وَمِنَ النَّاسِ مَن يَقُولُ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40000"/>
              </a:lnSpc>
              <a:spcAft>
                <a:spcPts val="15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 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 همانند ما براي مذکر و مؤنث و مفرد و مذکر و جمع يکسان بکار مي‏رود؛ ولي بر عکس، ما غالباً در مورد افراد عالم و عاقل بکار مي‏رود. ابن انباري: در شرطيه من و ما فرقي وجود ندارد، فقط در موصوله من (عاقل) و ما (غيرعاقل)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292409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(مِن):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4897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1) ابتداي غايت مکاني يا ابتداي غايت زماني:</a:t>
            </a:r>
          </a:p>
          <a:p>
            <a:pPr marL="809625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سُبْحَانَ الَّذِي أَسْرَى بِعَبْدِهِ لَيْلاً مِّنَ الْمَسْجِدِ الْحَرَامِ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ابتداي غايت مکاني </a:t>
            </a:r>
          </a:p>
          <a:p>
            <a:pPr marL="809625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لَّمَسْجِدٌ أُسِّسَ عَلَى التَّقْوَى مِنْ أَوَّلِ يَوْمٍ أَحَقُّ أَن تَقُومَ فِيهِ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ابتداي غايت زماني</a:t>
            </a:r>
          </a:p>
          <a:p>
            <a:pPr marL="809625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انه مِن سُليمان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ابتداي غايت اما نه مکاني و نه زماني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2)  تبعيض: درجايي که کلمه بعض به جاي مِن بنشيند: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حَتَّى تُنفِقُواْ مِمَّا تُحِبُّونَ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633413" indent="-633413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3) تبيين: غالباً بعد از ما و مهما مي‏آيد: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مَا نَنسَخْ مِنْ آيَةٍ أَوْ نُنسِهَا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وَقَالُواْ مَهْمَا تَأْتِنَا بِهِ مِن آيَةٍ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فَاجْتَنِبُوا الرِّجْسَ مِنَ الْأَوْثَانِ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يُحَلَّوْنَ فِيهَا مِنْ أَسَاوِرَ مِن ذَهَبٍ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4)  تعليل: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مِمَّا خَطِيئَاتِهِمْ أُغْرِقُوا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يَجْعَلُونَ أَصْابِعَهُمْ فِي آذَانِهِم مِّنَ الصَّوَاعِقِ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5)  بين دو متضاد: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وَاللّهُ يَعْلَمُ الْمُفْسِدَ مِنَ الْمُصْلِحِ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حَتَّىَ يَمِيزَ الْخَبِيثَ مِنَ الطَّيِّبِ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26079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(مِن):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948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6) بدل: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أَرَضِيتُم بِالْحَيَاةِ الدُّنْيَا مِنَ الآخِرَةِ» «لَجَعَلْنَا مِنكُم مَّلَائِكَةً فِي الْأَرْضِ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7) اشاره به عموم: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مِنْ إِلَهٍ إِلاَّ اللّهُ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8) مِن به معناي باء: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يَنظُرُونَ مِن طَرْفٍ خَفِيٍّ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معناي بطرفٍ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9) مِن به معناي علي: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ونَصَرناه من القوم الذين کذبوا بآياتنا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10) مِن به معناي في: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إِذَا نُودِي لِلصَّلوةِ مِن يَوْمِ الْجُمُعَةِ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   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فَإِن كَانَ مِن قَوْمٍ عَدُوٍّ لَّكُمْ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11) مِن به معناي عن: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قَدْ كُنَّا فِي غَفْلَةٍ مِّنْ هَذَا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</a:t>
            </a:r>
          </a:p>
          <a:p>
            <a:pPr marL="387350" indent="-387350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12) مِن به معناي عند: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لَن تُغْنِيَ عَنْهُمْ أَمْوَالُهُمْ وَلاَ أَوْلاَدُهُم مِّنَ اللّهِ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به معناي عندالله </a:t>
            </a:r>
          </a:p>
          <a:p>
            <a:pPr marL="809625" indent="-809625" algn="just" rtl="1">
              <a:lnSpc>
                <a:spcPct val="110000"/>
              </a:lnSpc>
              <a:spcAft>
                <a:spcPts val="16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13) مِن زائده براي تاکيد: و بايد در سياق نفي يا نهي يا استفهام باشد: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وَمَا تَسْقُطُ مِن وَرَقَةٍ إِلاَّ يَعْلَمُهَا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مَّا تَرَى فِي خَلْقِ الرَّحْمَنِ مِن تَفَاوُتٍ فَارْجِعِ الْبَصَرَ هَلْ تَرَى مِن فُطُورٍ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04350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(واو):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6446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الف) واو جاره: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وَاللّهِ رَبِّنَا مَا كُنَّا مُشْرِكِينَ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ب) واو ناصبه:</a:t>
            </a:r>
          </a:p>
          <a:p>
            <a:pPr marL="809625" indent="-387350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واو بمعناي مع (ناصب مفعول معه):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فَأَجْمِعُواْ أَمْرَكُمْ وَشُرَكَاءَكُمْ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واوي که فعل مضارعي که در جواب نفي يا طلب آمده را نصب مي‏دهد: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 َلَمَّا يَعْلَمِ اللّهُ الَّذِينَ جَاهَدُواْ مِنكُمْ وَيَعْلَمَ الصَّابِرِينَ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يَا لَيْتَنَا نُرَدُّ وَلاَ نُكَذِّبَ بِآيَاتِ رَبِّنَا وَنَكُونَ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ج) واو غير عامله:</a:t>
            </a:r>
          </a:p>
          <a:p>
            <a:pPr marL="809625" indent="-387350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1) واو عطف: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فَأَنجَيْنَاهُ وَأَصْحَابَ السَّفِينَةِ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أَرْسَلْنَا نُوحًا وَإِبْرَاهِيمَ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يُوحِي إِلَيْكَ وَإِلَى الَّذِينَ مِن قَبْلِكَ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1073150" indent="-650875" algn="just" rtl="1">
              <a:lnSpc>
                <a:spcPct val="120000"/>
              </a:lnSpc>
              <a:spcAft>
                <a:spcPts val="1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2) واو استيناف: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ثُمَّ قَضَى أَجَلاً وَأَجَلٌ مُّسمًّى عِندَهُ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لِّنُبَيِّنَ لَكُمْ وَنُقِرُّ فِي الْأَرْحَامِ مَا نَشَاءُ إِلَى أَجَلٍ مُّسَمًّى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وَاتَّقُواْ اللّهَ وَيُعَلِّمُكُمُ اللّهُ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/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مَن يُضْلِلِ اللّهُ فَلاَ هَادِيَ لَهُ وَ يَذَرُهُمْ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515179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ادوات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مورد نیاز </a:t>
                </a:r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مفسر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تفسیر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 dirty="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(واو):</a:t>
              </a:r>
              <a:endParaRPr lang="en-US" sz="2400" dirty="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704878"/>
            <a:ext cx="10428907" cy="55492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3) واو حاليه: که بر سر جمله اسميه داخل مي‏شود: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وَنَحْنُ نُسَبِّحُ بِحَمْدِكَ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يَغْشَى طَآئِفَةً مِّنكُمْ وَطَآئِفَةٌ قَدْ أَهَمَّتْهُمْ أَنفُسُهُمْ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لَئِنْ أَكَلَهُ الذِّئْبُ وَنَحْنُ عُصْبَةٌ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4) واو زائده: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وَتَلَّهُ لِلْجَبِينِ وَنَادَيْنَاهُ أَنْ يَا إِبْرَاهِيمُ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 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5) واو ضمير جمع مذکر در اسم يا فعل: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المومنون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وَإِذَا سَمِعُوا اللَّغْوَ أَعْرَضُوا عَنْهُ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قُل لِّعِبَادِيَ الَّذِينَ آمَنُواْ يُقِيمُواْ الصَّلوةَ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»</a:t>
            </a:r>
          </a:p>
          <a:p>
            <a:pPr marL="387350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 6) واو علامت جمع مذکر:</a:t>
            </a:r>
          </a:p>
          <a:p>
            <a:pPr marL="809625" indent="-387350" algn="just" rtl="1">
              <a:lnSpc>
                <a:spcPct val="120000"/>
              </a:lnSpc>
              <a:spcAft>
                <a:spcPts val="1800"/>
              </a:spcAft>
              <a:tabLst>
                <a:tab pos="1970088" algn="l"/>
              </a:tabLs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S AGA Arabesque" panose="05000000000000000000" pitchFamily="2" charset="2"/>
              </a:rPr>
              <a:t>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وَأَسَرُّواْ النَّجْوَى الَّذِينَ ظَلَمُواْ» «ثُمَّ عَمُواْ وَصَمُّواْ كَثِيرٌ مِّنْهُم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ْ»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12784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53769</TotalTime>
  <Words>1657</Words>
  <Application>Microsoft Office PowerPoint</Application>
  <PresentationFormat>Custom</PresentationFormat>
  <Paragraphs>101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1977</cp:revision>
  <dcterms:created xsi:type="dcterms:W3CDTF">2016-10-22T10:55:29Z</dcterms:created>
  <dcterms:modified xsi:type="dcterms:W3CDTF">2022-06-19T06:16:07Z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