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588" r:id="rId2"/>
    <p:sldId id="632" r:id="rId3"/>
    <p:sldId id="642" r:id="rId4"/>
    <p:sldId id="713" r:id="rId5"/>
    <p:sldId id="714" r:id="rId6"/>
    <p:sldId id="715" r:id="rId7"/>
    <p:sldId id="716" r:id="rId8"/>
    <p:sldId id="717" r:id="rId9"/>
    <p:sldId id="718" r:id="rId10"/>
    <p:sldId id="719" r:id="rId11"/>
    <p:sldId id="720" r:id="rId12"/>
    <p:sldId id="721" r:id="rId13"/>
    <p:sldId id="722" r:id="rId14"/>
    <p:sldId id="723" r:id="rId15"/>
    <p:sldId id="309" r:id="rId16"/>
  </p:sldIdLst>
  <p:sldSz cx="12738100" cy="8763000"/>
  <p:notesSz cx="6858000" cy="9144000"/>
  <p:custDataLst>
    <p:tags r:id="rId18"/>
  </p:custDataLst>
  <p:defaultTextStyle>
    <a:defPPr>
      <a:defRPr lang="en-US"/>
    </a:defPPr>
    <a:lvl1pPr marL="0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1pPr>
    <a:lvl2pPr marL="488369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2pPr>
    <a:lvl3pPr marL="976739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3pPr>
    <a:lvl4pPr marL="1465108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4pPr>
    <a:lvl5pPr marL="1953478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5pPr>
    <a:lvl6pPr marL="2441847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6pPr>
    <a:lvl7pPr marL="2930217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7pPr>
    <a:lvl8pPr marL="3418586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8pPr>
    <a:lvl9pPr marL="3906955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اهداف" id="{43529ADA-5418-4AC2-98E7-5A252FECC400}">
          <p14:sldIdLst>
            <p14:sldId id="588"/>
            <p14:sldId id="632"/>
            <p14:sldId id="642"/>
            <p14:sldId id="713"/>
            <p14:sldId id="714"/>
            <p14:sldId id="715"/>
            <p14:sldId id="716"/>
            <p14:sldId id="717"/>
            <p14:sldId id="718"/>
            <p14:sldId id="719"/>
            <p14:sldId id="720"/>
            <p14:sldId id="721"/>
            <p14:sldId id="722"/>
            <p14:sldId id="723"/>
            <p14:sldId id="30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736" userDrawn="1">
          <p15:clr>
            <a:srgbClr val="A4A3A4"/>
          </p15:clr>
        </p15:guide>
        <p15:guide id="2" pos="401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otfi" initials="l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D050"/>
    <a:srgbClr val="F5F7B3"/>
    <a:srgbClr val="CCB85F"/>
    <a:srgbClr val="2B2B2C"/>
    <a:srgbClr val="393728"/>
    <a:srgbClr val="94840E"/>
    <a:srgbClr val="514B25"/>
    <a:srgbClr val="494107"/>
    <a:srgbClr val="6F630B"/>
    <a:srgbClr val="F3F0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990" autoAdjust="0"/>
    <p:restoredTop sz="95326" autoAdjust="0"/>
  </p:normalViewPr>
  <p:slideViewPr>
    <p:cSldViewPr snapToGrid="0">
      <p:cViewPr varScale="1">
        <p:scale>
          <a:sx n="57" d="100"/>
          <a:sy n="57" d="100"/>
        </p:scale>
        <p:origin x="918" y="66"/>
      </p:cViewPr>
      <p:guideLst>
        <p:guide orient="horz" pos="2736"/>
        <p:guide pos="401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67" d="100"/>
          <a:sy n="67" d="100"/>
        </p:scale>
        <p:origin x="-2748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983F75F9-02C3-4482-9BF8-155EFB20CC66}" type="datetimeFigureOut">
              <a:rPr lang="fa-IR" smtClean="0"/>
              <a:pPr/>
              <a:t>20/11/1443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8213" y="685800"/>
            <a:ext cx="49815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451DE18D-881E-42C7-BB82-5B2A40C5CEA5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8221254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1DE18D-881E-42C7-BB82-5B2A40C5CEA5}" type="slidenum">
              <a:rPr lang="fa-IR" smtClean="0"/>
              <a:pPr/>
              <a:t>1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3920765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5358" y="2722215"/>
            <a:ext cx="10827385" cy="187836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10718" y="4965700"/>
            <a:ext cx="8916671" cy="22394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517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035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55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2071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589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3107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62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4143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20/11/1443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7036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20/11/1443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6599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6222" y="5631042"/>
            <a:ext cx="10827385" cy="1740429"/>
          </a:xfrm>
        </p:spPr>
        <p:txBody>
          <a:bodyPr anchor="t"/>
          <a:lstStyle>
            <a:lvl1pPr algn="r">
              <a:defRPr sz="4827" b="1" cap="all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6222" y="3714134"/>
            <a:ext cx="10827385" cy="1916906"/>
          </a:xfrm>
        </p:spPr>
        <p:txBody>
          <a:bodyPr anchor="b"/>
          <a:lstStyle>
            <a:lvl1pPr marL="0" indent="0">
              <a:buNone/>
              <a:defRPr sz="2412">
                <a:solidFill>
                  <a:schemeClr val="tx1">
                    <a:tint val="75000"/>
                  </a:schemeClr>
                </a:solidFill>
              </a:defRPr>
            </a:lvl1pPr>
            <a:lvl2pPr marL="551790" indent="0">
              <a:buNone/>
              <a:defRPr sz="2174">
                <a:solidFill>
                  <a:schemeClr val="tx1">
                    <a:tint val="75000"/>
                  </a:schemeClr>
                </a:solidFill>
              </a:defRPr>
            </a:lvl2pPr>
            <a:lvl3pPr marL="1103581" indent="0">
              <a:buNone/>
              <a:defRPr sz="1931">
                <a:solidFill>
                  <a:schemeClr val="tx1">
                    <a:tint val="75000"/>
                  </a:schemeClr>
                </a:solidFill>
              </a:defRPr>
            </a:lvl3pPr>
            <a:lvl4pPr marL="1655370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4pPr>
            <a:lvl5pPr marL="2207159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5pPr>
            <a:lvl6pPr marL="2758949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6pPr>
            <a:lvl7pPr marL="3310741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7pPr>
            <a:lvl8pPr marL="3862528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8pPr>
            <a:lvl9pPr marL="4414319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20/11/1443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16204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>
            <p:ph type="title" hasCustomPrompt="1"/>
          </p:nvPr>
        </p:nvSpPr>
        <p:spPr>
          <a:xfrm>
            <a:off x="195944" y="1214845"/>
            <a:ext cx="11560628" cy="596583"/>
          </a:xfrm>
        </p:spPr>
        <p:txBody>
          <a:bodyPr/>
          <a:lstStyle>
            <a:lvl1pPr marL="0" marR="0" indent="0" algn="r" defTabSz="130605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pPr marL="0" marR="0" lvl="0" indent="0" algn="r" defTabSz="130605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600" b="0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IRTitr" panose="02000506000000020002" pitchFamily="2" charset="-78"/>
                <a:ea typeface="+mn-ea"/>
                <a:cs typeface="IRTitr" panose="02000506000000020002" pitchFamily="2" charset="-78"/>
              </a:rPr>
              <a:t>تیتر اصلی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49619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6905" y="1961538"/>
            <a:ext cx="5628206" cy="817473"/>
          </a:xfrm>
        </p:spPr>
        <p:txBody>
          <a:bodyPr anchor="b"/>
          <a:lstStyle>
            <a:lvl1pPr marL="0" indent="0">
              <a:buNone/>
              <a:defRPr sz="2896" b="1"/>
            </a:lvl1pPr>
            <a:lvl2pPr marL="551790" indent="0">
              <a:buNone/>
              <a:defRPr sz="2412" b="1"/>
            </a:lvl2pPr>
            <a:lvl3pPr marL="1103581" indent="0">
              <a:buNone/>
              <a:defRPr sz="2174" b="1"/>
            </a:lvl3pPr>
            <a:lvl4pPr marL="1655370" indent="0">
              <a:buNone/>
              <a:defRPr sz="1931" b="1"/>
            </a:lvl4pPr>
            <a:lvl5pPr marL="2207159" indent="0">
              <a:buNone/>
              <a:defRPr sz="1931" b="1"/>
            </a:lvl5pPr>
            <a:lvl6pPr marL="2758949" indent="0">
              <a:buNone/>
              <a:defRPr sz="1931" b="1"/>
            </a:lvl6pPr>
            <a:lvl7pPr marL="3310741" indent="0">
              <a:buNone/>
              <a:defRPr sz="1931" b="1"/>
            </a:lvl7pPr>
            <a:lvl8pPr marL="3862528" indent="0">
              <a:buNone/>
              <a:defRPr sz="1931" b="1"/>
            </a:lvl8pPr>
            <a:lvl9pPr marL="4414319" indent="0">
              <a:buNone/>
              <a:defRPr sz="193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905" y="2779008"/>
            <a:ext cx="5628206" cy="5048869"/>
          </a:xfrm>
        </p:spPr>
        <p:txBody>
          <a:bodyPr/>
          <a:lstStyle>
            <a:lvl1pPr>
              <a:defRPr sz="2896"/>
            </a:lvl1pPr>
            <a:lvl2pPr>
              <a:defRPr sz="2412"/>
            </a:lvl2pPr>
            <a:lvl3pPr>
              <a:defRPr sz="2174"/>
            </a:lvl3pPr>
            <a:lvl4pPr>
              <a:defRPr sz="1931"/>
            </a:lvl4pPr>
            <a:lvl5pPr>
              <a:defRPr sz="1931"/>
            </a:lvl5pPr>
            <a:lvl6pPr>
              <a:defRPr sz="1931"/>
            </a:lvl6pPr>
            <a:lvl7pPr>
              <a:defRPr sz="1931"/>
            </a:lvl7pPr>
            <a:lvl8pPr>
              <a:defRPr sz="1931"/>
            </a:lvl8pPr>
            <a:lvl9pPr>
              <a:defRPr sz="193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70781" y="1961538"/>
            <a:ext cx="5630417" cy="817473"/>
          </a:xfrm>
        </p:spPr>
        <p:txBody>
          <a:bodyPr anchor="b"/>
          <a:lstStyle>
            <a:lvl1pPr marL="0" indent="0">
              <a:buNone/>
              <a:defRPr sz="2896" b="1"/>
            </a:lvl1pPr>
            <a:lvl2pPr marL="551790" indent="0">
              <a:buNone/>
              <a:defRPr sz="2412" b="1"/>
            </a:lvl2pPr>
            <a:lvl3pPr marL="1103581" indent="0">
              <a:buNone/>
              <a:defRPr sz="2174" b="1"/>
            </a:lvl3pPr>
            <a:lvl4pPr marL="1655370" indent="0">
              <a:buNone/>
              <a:defRPr sz="1931" b="1"/>
            </a:lvl4pPr>
            <a:lvl5pPr marL="2207159" indent="0">
              <a:buNone/>
              <a:defRPr sz="1931" b="1"/>
            </a:lvl5pPr>
            <a:lvl6pPr marL="2758949" indent="0">
              <a:buNone/>
              <a:defRPr sz="1931" b="1"/>
            </a:lvl6pPr>
            <a:lvl7pPr marL="3310741" indent="0">
              <a:buNone/>
              <a:defRPr sz="1931" b="1"/>
            </a:lvl7pPr>
            <a:lvl8pPr marL="3862528" indent="0">
              <a:buNone/>
              <a:defRPr sz="1931" b="1"/>
            </a:lvl8pPr>
            <a:lvl9pPr marL="4414319" indent="0">
              <a:buNone/>
              <a:defRPr sz="193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70781" y="2779008"/>
            <a:ext cx="5630417" cy="5048869"/>
          </a:xfrm>
        </p:spPr>
        <p:txBody>
          <a:bodyPr/>
          <a:lstStyle>
            <a:lvl1pPr>
              <a:defRPr sz="2896"/>
            </a:lvl1pPr>
            <a:lvl2pPr>
              <a:defRPr sz="2412"/>
            </a:lvl2pPr>
            <a:lvl3pPr>
              <a:defRPr sz="2174"/>
            </a:lvl3pPr>
            <a:lvl4pPr>
              <a:defRPr sz="1931"/>
            </a:lvl4pPr>
            <a:lvl5pPr>
              <a:defRPr sz="1931"/>
            </a:lvl5pPr>
            <a:lvl6pPr>
              <a:defRPr sz="1931"/>
            </a:lvl6pPr>
            <a:lvl7pPr>
              <a:defRPr sz="1931"/>
            </a:lvl7pPr>
            <a:lvl8pPr>
              <a:defRPr sz="1931"/>
            </a:lvl8pPr>
            <a:lvl9pPr>
              <a:defRPr sz="193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20/11/1443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928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20/11/1443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38251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20/11/1443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92939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6910" y="348896"/>
            <a:ext cx="4190747" cy="1484843"/>
          </a:xfrm>
        </p:spPr>
        <p:txBody>
          <a:bodyPr anchor="b"/>
          <a:lstStyle>
            <a:lvl1pPr algn="r">
              <a:defRPr sz="2412" b="1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0244" y="348901"/>
            <a:ext cx="7120951" cy="7478979"/>
          </a:xfrm>
        </p:spPr>
        <p:txBody>
          <a:bodyPr/>
          <a:lstStyle>
            <a:lvl1pPr>
              <a:defRPr sz="3862"/>
            </a:lvl1pPr>
            <a:lvl2pPr>
              <a:defRPr sz="3379"/>
            </a:lvl2pPr>
            <a:lvl3pPr>
              <a:defRPr sz="2896"/>
            </a:lvl3pPr>
            <a:lvl4pPr>
              <a:defRPr sz="2412"/>
            </a:lvl4pPr>
            <a:lvl5pPr>
              <a:defRPr sz="2412"/>
            </a:lvl5pPr>
            <a:lvl6pPr>
              <a:defRPr sz="2412"/>
            </a:lvl6pPr>
            <a:lvl7pPr>
              <a:defRPr sz="2412"/>
            </a:lvl7pPr>
            <a:lvl8pPr>
              <a:defRPr sz="2412"/>
            </a:lvl8pPr>
            <a:lvl9pPr>
              <a:defRPr sz="241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6910" y="1833743"/>
            <a:ext cx="4190747" cy="5994136"/>
          </a:xfrm>
        </p:spPr>
        <p:txBody>
          <a:bodyPr/>
          <a:lstStyle>
            <a:lvl1pPr marL="0" indent="0">
              <a:buNone/>
              <a:defRPr sz="1691"/>
            </a:lvl1pPr>
            <a:lvl2pPr marL="551790" indent="0">
              <a:buNone/>
              <a:defRPr sz="1448"/>
            </a:lvl2pPr>
            <a:lvl3pPr marL="1103581" indent="0">
              <a:buNone/>
              <a:defRPr sz="1207"/>
            </a:lvl3pPr>
            <a:lvl4pPr marL="1655370" indent="0">
              <a:buNone/>
              <a:defRPr sz="1085"/>
            </a:lvl4pPr>
            <a:lvl5pPr marL="2207159" indent="0">
              <a:buNone/>
              <a:defRPr sz="1085"/>
            </a:lvl5pPr>
            <a:lvl6pPr marL="2758949" indent="0">
              <a:buNone/>
              <a:defRPr sz="1085"/>
            </a:lvl6pPr>
            <a:lvl7pPr marL="3310741" indent="0">
              <a:buNone/>
              <a:defRPr sz="1085"/>
            </a:lvl7pPr>
            <a:lvl8pPr marL="3862528" indent="0">
              <a:buNone/>
              <a:defRPr sz="1085"/>
            </a:lvl8pPr>
            <a:lvl9pPr marL="4414319" indent="0">
              <a:buNone/>
              <a:defRPr sz="108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20/11/1443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549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96760" y="6134101"/>
            <a:ext cx="7642860" cy="724166"/>
          </a:xfrm>
        </p:spPr>
        <p:txBody>
          <a:bodyPr anchor="b"/>
          <a:lstStyle>
            <a:lvl1pPr algn="r">
              <a:defRPr sz="2412" b="1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96760" y="782990"/>
            <a:ext cx="7642860" cy="5257800"/>
          </a:xfrm>
        </p:spPr>
        <p:txBody>
          <a:bodyPr/>
          <a:lstStyle>
            <a:lvl1pPr marL="0" indent="0">
              <a:buNone/>
              <a:defRPr sz="3862"/>
            </a:lvl1pPr>
            <a:lvl2pPr marL="551790" indent="0">
              <a:buNone/>
              <a:defRPr sz="3379"/>
            </a:lvl2pPr>
            <a:lvl3pPr marL="1103581" indent="0">
              <a:buNone/>
              <a:defRPr sz="2896"/>
            </a:lvl3pPr>
            <a:lvl4pPr marL="1655370" indent="0">
              <a:buNone/>
              <a:defRPr sz="2412"/>
            </a:lvl4pPr>
            <a:lvl5pPr marL="2207159" indent="0">
              <a:buNone/>
              <a:defRPr sz="2412"/>
            </a:lvl5pPr>
            <a:lvl6pPr marL="2758949" indent="0">
              <a:buNone/>
              <a:defRPr sz="2412"/>
            </a:lvl6pPr>
            <a:lvl7pPr marL="3310741" indent="0">
              <a:buNone/>
              <a:defRPr sz="2412"/>
            </a:lvl7pPr>
            <a:lvl8pPr marL="3862528" indent="0">
              <a:buNone/>
              <a:defRPr sz="2412"/>
            </a:lvl8pPr>
            <a:lvl9pPr marL="4414319" indent="0">
              <a:buNone/>
              <a:defRPr sz="2412"/>
            </a:lvl9pPr>
          </a:lstStyle>
          <a:p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96760" y="6858265"/>
            <a:ext cx="7642860" cy="1028435"/>
          </a:xfrm>
        </p:spPr>
        <p:txBody>
          <a:bodyPr/>
          <a:lstStyle>
            <a:lvl1pPr marL="0" indent="0">
              <a:buNone/>
              <a:defRPr sz="1691"/>
            </a:lvl1pPr>
            <a:lvl2pPr marL="551790" indent="0">
              <a:buNone/>
              <a:defRPr sz="1448"/>
            </a:lvl2pPr>
            <a:lvl3pPr marL="1103581" indent="0">
              <a:buNone/>
              <a:defRPr sz="1207"/>
            </a:lvl3pPr>
            <a:lvl4pPr marL="1655370" indent="0">
              <a:buNone/>
              <a:defRPr sz="1085"/>
            </a:lvl4pPr>
            <a:lvl5pPr marL="2207159" indent="0">
              <a:buNone/>
              <a:defRPr sz="1085"/>
            </a:lvl5pPr>
            <a:lvl6pPr marL="2758949" indent="0">
              <a:buNone/>
              <a:defRPr sz="1085"/>
            </a:lvl6pPr>
            <a:lvl7pPr marL="3310741" indent="0">
              <a:buNone/>
              <a:defRPr sz="1085"/>
            </a:lvl7pPr>
            <a:lvl8pPr marL="3862528" indent="0">
              <a:buNone/>
              <a:defRPr sz="1085"/>
            </a:lvl8pPr>
            <a:lvl9pPr marL="4414319" indent="0">
              <a:buNone/>
              <a:defRPr sz="108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20/11/1443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9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20/11/1443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682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5125" y="350930"/>
            <a:ext cx="2866073" cy="747694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36905" y="350930"/>
            <a:ext cx="8385916" cy="747694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20/11/1443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588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6905" y="350929"/>
            <a:ext cx="11464291" cy="14605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6905" y="2044702"/>
            <a:ext cx="11464291" cy="5783176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128972" y="8122005"/>
            <a:ext cx="2972223" cy="466549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44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 rtl="1"/>
              <a:t>20/11/1443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52187" y="8122005"/>
            <a:ext cx="4033732" cy="466549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44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6905" y="8122005"/>
            <a:ext cx="2972223" cy="466549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44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 rtl="1"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5457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1103581" rtl="1" eaLnBrk="1" latinLnBrk="0" hangingPunct="1">
        <a:spcBef>
          <a:spcPct val="0"/>
        </a:spcBef>
        <a:buNone/>
        <a:defRPr sz="531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13841" indent="-413841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3862" kern="1200">
          <a:solidFill>
            <a:schemeClr val="tx1"/>
          </a:solidFill>
          <a:latin typeface="+mn-lt"/>
          <a:ea typeface="+mn-ea"/>
          <a:cs typeface="+mn-cs"/>
        </a:defRPr>
      </a:lvl1pPr>
      <a:lvl2pPr marL="896659" indent="-344870" algn="r" defTabSz="1103581" rtl="1" eaLnBrk="1" latinLnBrk="0" hangingPunct="1">
        <a:spcBef>
          <a:spcPct val="20000"/>
        </a:spcBef>
        <a:buFont typeface="Arial" panose="020B0604020202020204" pitchFamily="34" charset="0"/>
        <a:buChar char="–"/>
        <a:defRPr sz="3379" kern="1200">
          <a:solidFill>
            <a:schemeClr val="tx1"/>
          </a:solidFill>
          <a:latin typeface="+mn-lt"/>
          <a:ea typeface="+mn-ea"/>
          <a:cs typeface="+mn-cs"/>
        </a:defRPr>
      </a:lvl2pPr>
      <a:lvl3pPr marL="1379474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896" kern="1200">
          <a:solidFill>
            <a:schemeClr val="tx1"/>
          </a:solidFill>
          <a:latin typeface="+mn-lt"/>
          <a:ea typeface="+mn-ea"/>
          <a:cs typeface="+mn-cs"/>
        </a:defRPr>
      </a:lvl3pPr>
      <a:lvl4pPr marL="1931266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–"/>
        <a:defRPr sz="2412" kern="1200">
          <a:solidFill>
            <a:schemeClr val="tx1"/>
          </a:solidFill>
          <a:latin typeface="+mn-lt"/>
          <a:ea typeface="+mn-ea"/>
          <a:cs typeface="+mn-cs"/>
        </a:defRPr>
      </a:lvl4pPr>
      <a:lvl5pPr marL="2483054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»"/>
        <a:defRPr sz="2412" kern="1200">
          <a:solidFill>
            <a:schemeClr val="tx1"/>
          </a:solidFill>
          <a:latin typeface="+mn-lt"/>
          <a:ea typeface="+mn-ea"/>
          <a:cs typeface="+mn-cs"/>
        </a:defRPr>
      </a:lvl5pPr>
      <a:lvl6pPr marL="3034844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412" kern="1200">
          <a:solidFill>
            <a:schemeClr val="tx1"/>
          </a:solidFill>
          <a:latin typeface="+mn-lt"/>
          <a:ea typeface="+mn-ea"/>
          <a:cs typeface="+mn-cs"/>
        </a:defRPr>
      </a:lvl6pPr>
      <a:lvl7pPr marL="3586633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412" kern="1200">
          <a:solidFill>
            <a:schemeClr val="tx1"/>
          </a:solidFill>
          <a:latin typeface="+mn-lt"/>
          <a:ea typeface="+mn-ea"/>
          <a:cs typeface="+mn-cs"/>
        </a:defRPr>
      </a:lvl7pPr>
      <a:lvl8pPr marL="4138425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412" kern="1200">
          <a:solidFill>
            <a:schemeClr val="tx1"/>
          </a:solidFill>
          <a:latin typeface="+mn-lt"/>
          <a:ea typeface="+mn-ea"/>
          <a:cs typeface="+mn-cs"/>
        </a:defRPr>
      </a:lvl8pPr>
      <a:lvl9pPr marL="4690214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41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1pPr>
      <a:lvl2pPr marL="551790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2pPr>
      <a:lvl3pPr marL="1103581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3pPr>
      <a:lvl4pPr marL="1655370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4pPr>
      <a:lvl5pPr marL="2207159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5pPr>
      <a:lvl6pPr marL="2758949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6pPr>
      <a:lvl7pPr marL="3310741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7pPr>
      <a:lvl8pPr marL="3862528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8pPr>
      <a:lvl9pPr marL="4414319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857067" y="350929"/>
            <a:ext cx="4244129" cy="546538"/>
          </a:xfrm>
          <a:noFill/>
        </p:spPr>
        <p:txBody>
          <a:bodyPr>
            <a:normAutofit fontScale="90000"/>
          </a:bodyPr>
          <a:lstStyle/>
          <a:p>
            <a:r>
              <a:rPr lang="fa-IR" dirty="0">
                <a:noFill/>
              </a:rPr>
              <a:t>بسم الله الرحمن الرحیم</a:t>
            </a:r>
            <a:endParaRPr lang="en-US" dirty="0">
              <a:noFill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450" y="1806057"/>
            <a:ext cx="4333333" cy="4541285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610600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817F8A9-B755-4320-8C5D-791B753A0C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400" y="1463954"/>
            <a:ext cx="11897648" cy="7315200"/>
          </a:xfrm>
          <a:prstGeom prst="rect">
            <a:avLst/>
          </a:prstGeom>
        </p:spPr>
      </p:pic>
      <p:sp>
        <p:nvSpPr>
          <p:cNvPr id="26" name="Title 1">
            <a:extLst>
              <a:ext uri="{FF2B5EF4-FFF2-40B4-BE49-F238E27FC236}">
                <a16:creationId xmlns:a16="http://schemas.microsoft.com/office/drawing/2014/main" id="{479EB9A2-BD24-4635-BED7-CA2C5D5FED4B}"/>
              </a:ext>
            </a:extLst>
          </p:cNvPr>
          <p:cNvSpPr txBox="1">
            <a:spLocks/>
          </p:cNvSpPr>
          <p:nvPr/>
        </p:nvSpPr>
        <p:spPr>
          <a:xfrm>
            <a:off x="2532185" y="2716441"/>
            <a:ext cx="7614138" cy="2767145"/>
          </a:xfrm>
          <a:prstGeom prst="rect">
            <a:avLst/>
          </a:prstGeom>
        </p:spPr>
        <p:txBody>
          <a:bodyPr vert="horz" lIns="91440" tIns="45720" rIns="91440" bIns="45720" rtlCol="1" anchor="ctr" anchorCtr="1">
            <a:noAutofit/>
          </a:bodyPr>
          <a:lstStyle>
            <a:lvl1pPr algn="ctr" defTabSz="1103581" rtl="1" eaLnBrk="1" latinLnBrk="0" hangingPunct="1">
              <a:spcBef>
                <a:spcPct val="0"/>
              </a:spcBef>
              <a:buNone/>
              <a:defRPr sz="531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400"/>
              </a:spcAft>
              <a:defRPr/>
            </a:pPr>
            <a:r>
              <a:rPr lang="fa-IR" sz="4000" dirty="0">
                <a:ln w="0"/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Titr" panose="02000506000000020002" pitchFamily="2" charset="-78"/>
                <a:ea typeface="M Mitra" pitchFamily="2" charset="-78"/>
                <a:cs typeface="IRTitr" panose="02000506000000020002" pitchFamily="2" charset="-78"/>
              </a:rPr>
              <a:t>جلسه بیست و پنجم</a:t>
            </a:r>
          </a:p>
          <a:p>
            <a:pPr>
              <a:spcAft>
                <a:spcPts val="2400"/>
              </a:spcAft>
              <a:defRPr/>
            </a:pPr>
            <a:r>
              <a:rPr lang="fa-IR" sz="6000" dirty="0">
                <a:ln w="0"/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Titr" panose="02000506000000020002" pitchFamily="2" charset="-78"/>
                <a:ea typeface="M Mitra" pitchFamily="2" charset="-78"/>
                <a:cs typeface="B Titr" panose="00000700000000000000" pitchFamily="2" charset="-78"/>
              </a:rPr>
              <a:t>خبر و إنشاء (1)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089664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36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41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uiExpand="1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817F8A9-B755-4320-8C5D-791B753A0C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400" y="1463954"/>
            <a:ext cx="11897648" cy="7315200"/>
          </a:xfrm>
          <a:prstGeom prst="rect">
            <a:avLst/>
          </a:prstGeom>
        </p:spPr>
      </p:pic>
      <p:sp>
        <p:nvSpPr>
          <p:cNvPr id="28" name="Title 1">
            <a:extLst>
              <a:ext uri="{FF2B5EF4-FFF2-40B4-BE49-F238E27FC236}">
                <a16:creationId xmlns:a16="http://schemas.microsoft.com/office/drawing/2014/main" id="{95AB38F8-2EE0-417C-A05F-6C83B886DE83}"/>
              </a:ext>
            </a:extLst>
          </p:cNvPr>
          <p:cNvSpPr txBox="1">
            <a:spLocks/>
          </p:cNvSpPr>
          <p:nvPr/>
        </p:nvSpPr>
        <p:spPr>
          <a:xfrm>
            <a:off x="2487431" y="2373923"/>
            <a:ext cx="7742207" cy="4730262"/>
          </a:xfrm>
          <a:prstGeom prst="rect">
            <a:avLst/>
          </a:prstGeom>
          <a:gradFill>
            <a:gsLst>
              <a:gs pos="70000">
                <a:schemeClr val="tx1">
                  <a:alpha val="55000"/>
                  <a:lumMod val="0"/>
                </a:schemeClr>
              </a:gs>
              <a:gs pos="32000">
                <a:schemeClr val="tx1">
                  <a:alpha val="24000"/>
                  <a:lumMod val="0"/>
                </a:schemeClr>
              </a:gs>
              <a:gs pos="21000">
                <a:schemeClr val="tx1">
                  <a:alpha val="0"/>
                  <a:lumMod val="0"/>
                </a:schemeClr>
              </a:gs>
              <a:gs pos="100000">
                <a:schemeClr val="tx1">
                  <a:lumMod val="50000"/>
                  <a:lumOff val="50000"/>
                  <a:alpha val="0"/>
                </a:schemeClr>
              </a:gs>
            </a:gsLst>
            <a:lin ang="5400000" scaled="1"/>
          </a:gradFill>
        </p:spPr>
        <p:txBody>
          <a:bodyPr vert="horz" lIns="457200" tIns="45720" rIns="0" bIns="45720" rtlCol="1" anchor="t" anchorCtr="1">
            <a:noAutofit/>
          </a:bodyPr>
          <a:lstStyle>
            <a:lvl1pPr algn="ctr" defTabSz="1103581" rtl="1" eaLnBrk="1" latinLnBrk="0" hangingPunct="1">
              <a:spcBef>
                <a:spcPct val="0"/>
              </a:spcBef>
              <a:buNone/>
              <a:defRPr sz="531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2638425" algn="r">
              <a:spcAft>
                <a:spcPts val="3000"/>
              </a:spcAft>
              <a:defRPr/>
            </a:pPr>
            <a:r>
              <a:rPr lang="fa-IR" sz="2800" dirty="0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Titr" panose="02000506000000020002" pitchFamily="2" charset="-78"/>
                <a:ea typeface="M Mitra" pitchFamily="2" charset="-78"/>
                <a:cs typeface="IRTitr" panose="02000506000000020002" pitchFamily="2" charset="-78"/>
              </a:rPr>
              <a:t>   اهداف جلسه</a:t>
            </a:r>
          </a:p>
          <a:p>
            <a:pPr algn="r">
              <a:spcAft>
                <a:spcPts val="3000"/>
              </a:spcAft>
              <a:defRPr/>
            </a:pPr>
            <a:r>
              <a:rPr lang="fa-IR" sz="2500" b="1" dirty="0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    از دانشجو انتظار می‌رود پس از مطالعه مطالب این درس بتواند:</a:t>
            </a:r>
            <a:endParaRPr lang="en-US" sz="2500" b="1" dirty="0">
              <a:ln w="0">
                <a:solidFill>
                  <a:srgbClr val="F5F7B3"/>
                </a:solidFill>
              </a:ln>
              <a:solidFill>
                <a:schemeClr val="bg1"/>
              </a:solidFill>
              <a:effectLst>
                <a:reflection blurRad="127000" stA="53000" endA="300" endPos="37000" dist="25400" dir="5400000" sy="-90000" algn="bl" rotWithShape="0"/>
              </a:effectLst>
              <a:latin typeface="IRMitra" panose="02000506000000020002" pitchFamily="2" charset="-78"/>
              <a:ea typeface="M Mitra" pitchFamily="2" charset="-78"/>
              <a:cs typeface="IRMitra" panose="02000506000000020002" pitchFamily="2" charset="-78"/>
            </a:endParaRPr>
          </a:p>
          <a:p>
            <a:pPr marL="352425" lvl="1" indent="-352425" algn="r" defTabSz="1103581" rtl="1">
              <a:spcBef>
                <a:spcPct val="0"/>
              </a:spcBef>
              <a:spcAft>
                <a:spcPts val="1800"/>
              </a:spcAft>
              <a:buFont typeface="Wingdings" panose="05000000000000000000" pitchFamily="2" charset="2"/>
              <a:buChar char="?"/>
              <a:defRPr/>
            </a:pPr>
            <a:r>
              <a:rPr lang="fa-IR" sz="2500" b="1" dirty="0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معانی مجازی خبر را در آیات مختلف قرآن کریم تشخیص دهد</a:t>
            </a:r>
          </a:p>
          <a:p>
            <a:pPr marL="352425" lvl="1" indent="-352425" algn="r" defTabSz="1103581" rtl="1">
              <a:spcBef>
                <a:spcPct val="0"/>
              </a:spcBef>
              <a:spcAft>
                <a:spcPts val="1800"/>
              </a:spcAft>
              <a:buFont typeface="Wingdings" panose="05000000000000000000" pitchFamily="2" charset="2"/>
              <a:buChar char="?"/>
              <a:defRPr/>
            </a:pPr>
            <a:r>
              <a:rPr lang="fa-IR" sz="2500" b="1" dirty="0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کاربردهای مجازی استفهام در تعابیر مختلف قرآن را توضیح دهد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D874503-13DF-45A6-BE2A-2401814D33E0}"/>
              </a:ext>
            </a:extLst>
          </p:cNvPr>
          <p:cNvCxnSpPr/>
          <p:nvPr/>
        </p:nvCxnSpPr>
        <p:spPr>
          <a:xfrm>
            <a:off x="2743200" y="3727937"/>
            <a:ext cx="7350369" cy="0"/>
          </a:xfrm>
          <a:prstGeom prst="line">
            <a:avLst/>
          </a:prstGeom>
          <a:ln>
            <a:solidFill>
              <a:srgbClr val="F5F7B3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167FB29-31BD-4154-B00B-9A085569FE87}"/>
              </a:ext>
            </a:extLst>
          </p:cNvPr>
          <p:cNvCxnSpPr>
            <a:cxnSpLocks/>
          </p:cNvCxnSpPr>
          <p:nvPr/>
        </p:nvCxnSpPr>
        <p:spPr>
          <a:xfrm>
            <a:off x="5486400" y="2860429"/>
            <a:ext cx="1705941" cy="0"/>
          </a:xfrm>
          <a:prstGeom prst="line">
            <a:avLst/>
          </a:prstGeom>
          <a:ln>
            <a:solidFill>
              <a:srgbClr val="F5F7B3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060899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 tmFilter="0, 0; .2, .5; .8, .5; 1, 0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uiExpand="1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خبر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و </a:t>
                </a:r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إنشاء</a:t>
                </a: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 dirty="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معانی مجازی خبر:</a:t>
              </a:r>
              <a:endParaRPr lang="en-US" sz="2400" dirty="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4784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7350" indent="-387350" algn="just" rtl="1">
              <a:spcAft>
                <a:spcPts val="12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1) امر:</a:t>
            </a:r>
          </a:p>
          <a:p>
            <a:pPr marL="2601913" indent="-387350" algn="just" rtl="1">
              <a:spcAft>
                <a:spcPts val="12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وَ الْوَالِدَاتُ يُرْضِعْنَ أَوْلَادَهُنَّ 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(بقره/233)</a:t>
            </a:r>
          </a:p>
          <a:p>
            <a:pPr marL="2601913" indent="-387350" algn="just" rtl="1">
              <a:spcAft>
                <a:spcPts val="12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 الْمُطَلَّقَاتُ يَترَبَّصْنَ 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 (بقره/228)</a:t>
            </a:r>
          </a:p>
          <a:p>
            <a:pPr marL="387350" indent="-387350" algn="just" rtl="1">
              <a:spcAft>
                <a:spcPts val="12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2) نهی:</a:t>
            </a:r>
          </a:p>
          <a:p>
            <a:pPr marL="2601913" indent="-387350" algn="just" rtl="1">
              <a:spcAft>
                <a:spcPts val="12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لَّا يَمَسُّهُ إِلَّا الْمُطَهَّرُون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(واقعه/79)</a:t>
            </a:r>
          </a:p>
          <a:p>
            <a:pPr marL="387350" indent="-387350" algn="just" rtl="1">
              <a:spcAft>
                <a:spcPts val="12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3) دعا و نفرین:</a:t>
            </a:r>
          </a:p>
          <a:p>
            <a:pPr marL="2601913" indent="-387350" algn="just" rtl="1">
              <a:spcAft>
                <a:spcPts val="12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ايَّاكَ نَعْبُدُ وَ إِيَّاكَ نَسْتَعِين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‏»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(فاتحه/5) </a:t>
            </a:r>
          </a:p>
          <a:p>
            <a:pPr marL="2601913" indent="-387350" algn="just" rtl="1">
              <a:spcAft>
                <a:spcPts val="12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تَبَّتْ يَدَا أَبىِ لَهَبٍ وَ تَب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‏»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 (مسد/1) </a:t>
            </a:r>
          </a:p>
          <a:p>
            <a:pPr marL="2601913" indent="-387350" algn="just" rtl="1">
              <a:spcAft>
                <a:spcPts val="12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غُلَّتْ أَيْديهِمْ وَ لُعِنُوا بِما قالُوا 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(مائده/64) </a:t>
            </a:r>
          </a:p>
          <a:p>
            <a:pPr marL="2601913" indent="-387350" algn="just" rtl="1">
              <a:spcAft>
                <a:spcPts val="12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حَصِرَتْ صُدُورُهُم ‏...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(نساء/32)</a:t>
            </a:r>
          </a:p>
        </p:txBody>
      </p:sp>
      <p:sp>
        <p:nvSpPr>
          <p:cNvPr id="13" name="AutoShape 691">
            <a:extLst>
              <a:ext uri="{FF2B5EF4-FFF2-40B4-BE49-F238E27FC236}">
                <a16:creationId xmlns:a16="http://schemas.microsoft.com/office/drawing/2014/main" id="{2349CA92-B7C3-1BFE-8A17-F59579D1987E}"/>
              </a:ext>
            </a:extLst>
          </p:cNvPr>
          <p:cNvSpPr>
            <a:spLocks/>
          </p:cNvSpPr>
          <p:nvPr/>
        </p:nvSpPr>
        <p:spPr bwMode="auto">
          <a:xfrm>
            <a:off x="9363611" y="5953853"/>
            <a:ext cx="298938" cy="2194278"/>
          </a:xfrm>
          <a:prstGeom prst="rightBrace">
            <a:avLst>
              <a:gd name="adj1" fmla="val 97028"/>
              <a:gd name="adj2" fmla="val 50000"/>
            </a:avLst>
          </a:prstGeom>
          <a:ln>
            <a:solidFill>
              <a:srgbClr val="C00000"/>
            </a:solidFill>
            <a:headEnd/>
            <a:tailEnd/>
          </a:ln>
          <a:effectLst>
            <a:outerShdw blurRad="40000" dist="63500" dir="7800000" rotWithShape="0">
              <a:srgbClr val="000000">
                <a:alpha val="50000"/>
              </a:srgbClr>
            </a:outerShdw>
          </a:effectLst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AutoShape 691">
            <a:extLst>
              <a:ext uri="{FF2B5EF4-FFF2-40B4-BE49-F238E27FC236}">
                <a16:creationId xmlns:a16="http://schemas.microsoft.com/office/drawing/2014/main" id="{636C10F5-FC33-09BF-22F3-FA820A81C12C}"/>
              </a:ext>
            </a:extLst>
          </p:cNvPr>
          <p:cNvSpPr>
            <a:spLocks/>
          </p:cNvSpPr>
          <p:nvPr/>
        </p:nvSpPr>
        <p:spPr bwMode="auto">
          <a:xfrm>
            <a:off x="9363611" y="3214641"/>
            <a:ext cx="149666" cy="1131689"/>
          </a:xfrm>
          <a:prstGeom prst="rightBrace">
            <a:avLst>
              <a:gd name="adj1" fmla="val 97028"/>
              <a:gd name="adj2" fmla="val 50000"/>
            </a:avLst>
          </a:prstGeom>
          <a:ln>
            <a:solidFill>
              <a:srgbClr val="C00000"/>
            </a:solidFill>
            <a:headEnd/>
            <a:tailEnd/>
          </a:ln>
          <a:effectLst>
            <a:outerShdw blurRad="40000" dist="63500" dir="7800000" rotWithShape="0">
              <a:srgbClr val="000000">
                <a:alpha val="50000"/>
              </a:srgbClr>
            </a:outerShdw>
          </a:effectLst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104350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500"/>
                            </p:stCondLst>
                            <p:childTnLst>
                              <p:par>
                                <p:cTn id="6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خبر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و </a:t>
                </a:r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إنشاء</a:t>
                </a: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 dirty="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اقسام خبر:</a:t>
              </a:r>
              <a:endParaRPr lang="en-US" sz="2400" dirty="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3206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7350" indent="-387350" algn="just" rtl="1">
              <a:lnSpc>
                <a:spcPct val="150000"/>
              </a:lnSpc>
              <a:spcAft>
                <a:spcPts val="14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1) تعجب (صیغه تعجب):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ماافعل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و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افعل به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و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کبُر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و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کیف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  <a:endParaRPr lang="fa-IR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cs typeface="B Mitra" panose="00000400000000000000" pitchFamily="2" charset="-78"/>
              <a:sym typeface="Wingdings" panose="05000000000000000000" pitchFamily="2" charset="2"/>
            </a:endParaRPr>
          </a:p>
          <a:p>
            <a:pPr marL="2778125" indent="-387350" algn="just" rtl="1">
              <a:lnSpc>
                <a:spcPct val="150000"/>
              </a:lnSpc>
              <a:spcAft>
                <a:spcPts val="14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كَبرُتْ كَلِمَةً تخَرُجُ مِنْ أَفْوَاهِهِم‏ 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(کهف/5)</a:t>
            </a:r>
          </a:p>
          <a:p>
            <a:pPr marL="2778125" indent="-387350" algn="just" rtl="1">
              <a:lnSpc>
                <a:spcPct val="150000"/>
              </a:lnSpc>
              <a:spcAft>
                <a:spcPts val="14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كَبرُ مَقْتًا عِندَ الله ‏...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 (صف/3)</a:t>
            </a:r>
          </a:p>
          <a:p>
            <a:pPr marL="2778125" indent="-387350" algn="just" rtl="1">
              <a:lnSpc>
                <a:spcPct val="150000"/>
              </a:lnSpc>
              <a:spcAft>
                <a:spcPts val="14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كَيْفَ تَكْفُرُونَ بِالله ‏...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(بقره/28)</a:t>
            </a:r>
          </a:p>
          <a:p>
            <a:pPr marL="387350" indent="-387350" algn="just" rtl="1">
              <a:lnSpc>
                <a:spcPct val="150000"/>
              </a:lnSpc>
              <a:spcAft>
                <a:spcPts val="14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2) وعده و وعید: </a:t>
            </a:r>
          </a:p>
          <a:p>
            <a:pPr marL="2778125" indent="-387350" algn="just" rtl="1">
              <a:lnSpc>
                <a:spcPct val="150000"/>
              </a:lnSpc>
              <a:spcAft>
                <a:spcPts val="14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سَنرُيهِمْ ءَايَتِنَا فىِ الاَفَاق‏...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(فصلت/53) وعده </a:t>
            </a:r>
          </a:p>
          <a:p>
            <a:pPr marL="2778125" indent="-387350" algn="just" rtl="1">
              <a:lnSpc>
                <a:spcPct val="150000"/>
              </a:lnSpc>
              <a:spcAft>
                <a:spcPts val="14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وَ سَيَعْلَمُ الَّذِينَ ظَلَمُواْ أَىَّ مُنقَلَبٍ يَنقَلِبُونَ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(شعراء/227) وعید</a:t>
            </a:r>
          </a:p>
        </p:txBody>
      </p:sp>
      <p:sp>
        <p:nvSpPr>
          <p:cNvPr id="14" name="AutoShape 691">
            <a:extLst>
              <a:ext uri="{FF2B5EF4-FFF2-40B4-BE49-F238E27FC236}">
                <a16:creationId xmlns:a16="http://schemas.microsoft.com/office/drawing/2014/main" id="{A02E09BD-6532-1B5B-7AD3-75C4C88C1B80}"/>
              </a:ext>
            </a:extLst>
          </p:cNvPr>
          <p:cNvSpPr>
            <a:spLocks/>
          </p:cNvSpPr>
          <p:nvPr/>
        </p:nvSpPr>
        <p:spPr bwMode="auto">
          <a:xfrm>
            <a:off x="9187764" y="3478410"/>
            <a:ext cx="255174" cy="2236590"/>
          </a:xfrm>
          <a:prstGeom prst="rightBrace">
            <a:avLst>
              <a:gd name="adj1" fmla="val 97028"/>
              <a:gd name="adj2" fmla="val 50000"/>
            </a:avLst>
          </a:prstGeom>
          <a:ln>
            <a:solidFill>
              <a:srgbClr val="C00000"/>
            </a:solidFill>
            <a:headEnd/>
            <a:tailEnd/>
          </a:ln>
          <a:effectLst>
            <a:outerShdw blurRad="40000" dist="63500" dir="7800000" rotWithShape="0">
              <a:srgbClr val="000000">
                <a:alpha val="50000"/>
              </a:srgbClr>
            </a:outerShdw>
          </a:effectLst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AutoShape 691">
            <a:extLst>
              <a:ext uri="{FF2B5EF4-FFF2-40B4-BE49-F238E27FC236}">
                <a16:creationId xmlns:a16="http://schemas.microsoft.com/office/drawing/2014/main" id="{293B0D01-B94B-083B-DF66-40F5519AD742}"/>
              </a:ext>
            </a:extLst>
          </p:cNvPr>
          <p:cNvSpPr>
            <a:spLocks/>
          </p:cNvSpPr>
          <p:nvPr/>
        </p:nvSpPr>
        <p:spPr bwMode="auto">
          <a:xfrm>
            <a:off x="9187764" y="6558872"/>
            <a:ext cx="255174" cy="1537033"/>
          </a:xfrm>
          <a:prstGeom prst="rightBrace">
            <a:avLst>
              <a:gd name="adj1" fmla="val 97028"/>
              <a:gd name="adj2" fmla="val 50000"/>
            </a:avLst>
          </a:prstGeom>
          <a:ln>
            <a:solidFill>
              <a:srgbClr val="C00000"/>
            </a:solidFill>
            <a:headEnd/>
            <a:tailEnd/>
          </a:ln>
          <a:effectLst>
            <a:outerShdw blurRad="40000" dist="63500" dir="7800000" rotWithShape="0">
              <a:srgbClr val="000000">
                <a:alpha val="50000"/>
              </a:srgbClr>
            </a:outerShdw>
          </a:effectLst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118022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خبر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و </a:t>
                </a:r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إنشاء</a:t>
                </a: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 dirty="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معانی نفی استطاعت در قرآن:</a:t>
              </a:r>
              <a:endParaRPr lang="en-US" sz="2400" dirty="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4322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7350" indent="-387350" algn="just" rtl="1">
              <a:lnSpc>
                <a:spcPct val="150000"/>
              </a:lnSpc>
              <a:spcAft>
                <a:spcPts val="6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1) نفی قدرت و امکان:</a:t>
            </a:r>
          </a:p>
          <a:p>
            <a:pPr marL="3324225" indent="-387350" algn="just" rtl="1">
              <a:lnSpc>
                <a:spcPct val="150000"/>
              </a:lnSpc>
              <a:spcAft>
                <a:spcPts val="6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فَلَا يَسْتَطِيعُونَ تَوْصِيَةً 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(یس/50)</a:t>
            </a:r>
          </a:p>
          <a:p>
            <a:pPr marL="3324225" indent="-387350" algn="just" rtl="1">
              <a:lnSpc>
                <a:spcPct val="150000"/>
              </a:lnSpc>
              <a:spcAft>
                <a:spcPts val="6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فَلَا يَسْتَطِيعُونَ رَدَّهَا 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(انبیاء/40)</a:t>
            </a:r>
          </a:p>
          <a:p>
            <a:pPr marL="3324225" indent="-387350" algn="just" rtl="1">
              <a:lnSpc>
                <a:spcPct val="150000"/>
              </a:lnSpc>
              <a:spcAft>
                <a:spcPts val="6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فَمَا اسْطَاعُواْ أَن يَظْهَرُوهُ وَ مَا اسْتَطَاعُواْ لَهُ نَقْبًا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 (کهف/97) </a:t>
            </a:r>
          </a:p>
          <a:p>
            <a:pPr marL="387350" indent="-387350" algn="just" rtl="1">
              <a:lnSpc>
                <a:spcPct val="150000"/>
              </a:lnSpc>
              <a:spcAft>
                <a:spcPts val="6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2) نفی امتنان:</a:t>
            </a:r>
          </a:p>
          <a:p>
            <a:pPr marL="3324225" indent="-387350" algn="just" rtl="1">
              <a:lnSpc>
                <a:spcPct val="150000"/>
              </a:lnSpc>
              <a:spcAft>
                <a:spcPts val="6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هَلْ يَسْتَطِيعُ رَبُّك‏ 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(مائده/112)</a:t>
            </a:r>
          </a:p>
          <a:p>
            <a:pPr marL="387350" indent="-387350" algn="just" rtl="1">
              <a:lnSpc>
                <a:spcPct val="150000"/>
              </a:lnSpc>
              <a:spcAft>
                <a:spcPts val="6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3) وقوع مشقت و زحمت:</a:t>
            </a:r>
          </a:p>
          <a:p>
            <a:pPr marL="3324225" indent="-387350" algn="just" rtl="1">
              <a:lnSpc>
                <a:spcPct val="150000"/>
              </a:lnSpc>
              <a:spcAft>
                <a:spcPts val="6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قَالَ إِنَّكَ لَن تَسْتَطِيعَ مَعِىَ صَبرْا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(کهف/67)</a:t>
            </a:r>
          </a:p>
        </p:txBody>
      </p:sp>
      <p:sp>
        <p:nvSpPr>
          <p:cNvPr id="13" name="AutoShape 691">
            <a:extLst>
              <a:ext uri="{FF2B5EF4-FFF2-40B4-BE49-F238E27FC236}">
                <a16:creationId xmlns:a16="http://schemas.microsoft.com/office/drawing/2014/main" id="{3BDF9291-0143-62B3-9571-E3B2D5E15BD6}"/>
              </a:ext>
            </a:extLst>
          </p:cNvPr>
          <p:cNvSpPr>
            <a:spLocks/>
          </p:cNvSpPr>
          <p:nvPr/>
        </p:nvSpPr>
        <p:spPr bwMode="auto">
          <a:xfrm>
            <a:off x="8695394" y="3488028"/>
            <a:ext cx="202420" cy="1804940"/>
          </a:xfrm>
          <a:prstGeom prst="rightBrace">
            <a:avLst>
              <a:gd name="adj1" fmla="val 97028"/>
              <a:gd name="adj2" fmla="val 50000"/>
            </a:avLst>
          </a:prstGeom>
          <a:ln>
            <a:solidFill>
              <a:srgbClr val="C00000"/>
            </a:solidFill>
            <a:headEnd/>
            <a:tailEnd/>
          </a:ln>
          <a:effectLst>
            <a:outerShdw blurRad="40000" dist="63500" dir="7800000" rotWithShape="0">
              <a:srgbClr val="000000">
                <a:alpha val="50000"/>
              </a:srgbClr>
            </a:outerShdw>
          </a:effectLst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171619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خبر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و </a:t>
                </a:r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إنشاء</a:t>
                </a: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 dirty="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اقسام إنشاء:</a:t>
              </a:r>
              <a:endParaRPr lang="en-US" sz="2400" dirty="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5989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7350" indent="-387350" algn="just" rtl="1">
              <a:spcAft>
                <a:spcPts val="5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1) استفهام: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به معنای استخبار است یعنی طلب فهم کردن. </a:t>
            </a:r>
          </a:p>
          <a:p>
            <a:pPr marL="809625" indent="-387350" algn="just" rtl="1">
              <a:spcAft>
                <a:spcPts val="5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 معانی مجازی استفهام:</a:t>
            </a:r>
          </a:p>
          <a:p>
            <a:pPr marL="1247775" indent="-387350" algn="just" rtl="1">
              <a:spcAft>
                <a:spcPts val="5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1-1) انکار:</a:t>
            </a:r>
          </a:p>
          <a:p>
            <a:pPr marL="3324225" indent="-387350" algn="just" rtl="1">
              <a:spcAft>
                <a:spcPts val="5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وَ هَلْ نجُازِى إِلَّا الْكَفُور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(سبا/17)</a:t>
            </a:r>
          </a:p>
          <a:p>
            <a:pPr marL="3324225" indent="-387350" algn="just" rtl="1">
              <a:spcAft>
                <a:spcPts val="5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فَهَلْ يُهْلَكُ إِلَّا الْقَوْمُ الْفَاسِقُونَ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(احقاف/35)</a:t>
            </a:r>
          </a:p>
          <a:p>
            <a:pPr marL="3324225" indent="-387350" algn="just" rtl="1">
              <a:spcAft>
                <a:spcPts val="5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فَمَن يهَدِى مَنْ أَضَلَّ اللَّهُ وَ مَا لهَم مِّن نّاَصِرِين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‏»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(روم/29)</a:t>
            </a:r>
          </a:p>
          <a:p>
            <a:pPr marL="3324225" indent="-387350" algn="just" rtl="1">
              <a:spcAft>
                <a:spcPts val="5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قَالُواْ أَ نُؤْمِنُ لَكَ وَ اتَّبَعَكَ الْأَرْذَلُون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‏»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(شعراء/111)</a:t>
            </a:r>
          </a:p>
          <a:p>
            <a:pPr marL="3324225" indent="-387350" algn="just" rtl="1">
              <a:spcAft>
                <a:spcPts val="5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أَمْ لَهُ الْبَنَاتُ وَ لَكُمُ الْبَنُون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‏»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(طور/29)</a:t>
            </a:r>
          </a:p>
          <a:p>
            <a:pPr marL="3324225" indent="-387350" algn="just" rtl="1">
              <a:spcAft>
                <a:spcPts val="5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أَ لَكُمُ الذَّكَرُ وَ لَهُ الْأُنثى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‏»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(نجم/21)</a:t>
            </a:r>
          </a:p>
          <a:p>
            <a:pPr marL="3324225" indent="-387350" algn="just" rtl="1">
              <a:spcAft>
                <a:spcPts val="5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أَ شَهِدُواْ خَلْقَهُمْ 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(زخرف/19)</a:t>
            </a:r>
          </a:p>
          <a:p>
            <a:pPr marL="3324225" indent="-387350" algn="just" rtl="1">
              <a:spcAft>
                <a:spcPts val="5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أَ فَأَصْفَاكمْ رَبُّكُم بِالْبَنِين ‏...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(اسراء/40)</a:t>
            </a:r>
          </a:p>
          <a:p>
            <a:pPr marL="3324225" indent="-387350" algn="just" rtl="1">
              <a:spcAft>
                <a:spcPts val="5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أَ نُلْزِمُكُمُوهَا وَ أَنتُمْ لهَا كَارِهُون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‏»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(هود/28)</a:t>
            </a:r>
          </a:p>
        </p:txBody>
      </p:sp>
      <p:sp>
        <p:nvSpPr>
          <p:cNvPr id="13" name="AutoShape 691">
            <a:extLst>
              <a:ext uri="{FF2B5EF4-FFF2-40B4-BE49-F238E27FC236}">
                <a16:creationId xmlns:a16="http://schemas.microsoft.com/office/drawing/2014/main" id="{F55C67F1-4413-80DA-60C1-A09B56ED8644}"/>
              </a:ext>
            </a:extLst>
          </p:cNvPr>
          <p:cNvSpPr>
            <a:spLocks/>
          </p:cNvSpPr>
          <p:nvPr/>
        </p:nvSpPr>
        <p:spPr bwMode="auto">
          <a:xfrm>
            <a:off x="8660223" y="4076091"/>
            <a:ext cx="255176" cy="4118341"/>
          </a:xfrm>
          <a:prstGeom prst="rightBrace">
            <a:avLst>
              <a:gd name="adj1" fmla="val 97028"/>
              <a:gd name="adj2" fmla="val 50000"/>
            </a:avLst>
          </a:prstGeom>
          <a:ln>
            <a:solidFill>
              <a:srgbClr val="C00000"/>
            </a:solidFill>
            <a:headEnd/>
            <a:tailEnd/>
          </a:ln>
          <a:effectLst>
            <a:outerShdw blurRad="40000" dist="63500" dir="7800000" rotWithShape="0">
              <a:srgbClr val="000000">
                <a:alpha val="50000"/>
              </a:srgbClr>
            </a:outerShdw>
          </a:effectLst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709811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3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خبر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و </a:t>
                </a:r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إنشاء</a:t>
                </a: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 dirty="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معانی مجازی استفهام:</a:t>
              </a:r>
              <a:endParaRPr lang="en-US" sz="2400" dirty="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1821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7350" indent="-387350" algn="just" rtl="1">
              <a:lnSpc>
                <a:spcPct val="150000"/>
              </a:lnSpc>
              <a:spcAft>
                <a:spcPts val="24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1-2) توبیخ (تقریع):</a:t>
            </a:r>
          </a:p>
          <a:p>
            <a:pPr marL="3130550" indent="-387350" algn="just" rtl="1">
              <a:lnSpc>
                <a:spcPct val="150000"/>
              </a:lnSpc>
              <a:spcAft>
                <a:spcPts val="24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أَ فَعَصَيْتَ أَمْرِى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‏»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(طه/93)  </a:t>
            </a:r>
          </a:p>
          <a:p>
            <a:pPr marL="3130550" indent="-387350" algn="just" rtl="1">
              <a:lnSpc>
                <a:spcPct val="150000"/>
              </a:lnSpc>
              <a:spcAft>
                <a:spcPts val="24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قَالَ أَ تَعْبُدُونَ مَا تَنْحِتُون‏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(صافات/95)</a:t>
            </a:r>
          </a:p>
          <a:p>
            <a:pPr marL="3130550" indent="-387350" algn="just" rtl="1">
              <a:lnSpc>
                <a:spcPct val="150000"/>
              </a:lnSpc>
              <a:spcAft>
                <a:spcPts val="24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أَتَدْعُونَ بَعْلًا وَ تَذَرُونَ أَحْسَنَ الخْالِقِين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‏»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(صافات/125)</a:t>
            </a:r>
          </a:p>
          <a:p>
            <a:pPr marL="3130550" indent="-387350" algn="just" rtl="1">
              <a:lnSpc>
                <a:spcPct val="150000"/>
              </a:lnSpc>
              <a:spcAft>
                <a:spcPts val="24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أَو لَمْ نُعَمِّرْكُم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‏»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(فاطر/37)</a:t>
            </a:r>
          </a:p>
          <a:p>
            <a:pPr marL="3130550" indent="-387350" algn="just" rtl="1">
              <a:lnSpc>
                <a:spcPct val="150000"/>
              </a:lnSpc>
              <a:spcAft>
                <a:spcPts val="24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أَ لَمْ تَكُنْ أَرْضُ اللَّهِ واَسِعَةً فَتهُاجِرُواْ فِيهَا 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 (نساء/97)</a:t>
            </a:r>
          </a:p>
        </p:txBody>
      </p:sp>
      <p:sp>
        <p:nvSpPr>
          <p:cNvPr id="13" name="AutoShape 691">
            <a:extLst>
              <a:ext uri="{FF2B5EF4-FFF2-40B4-BE49-F238E27FC236}">
                <a16:creationId xmlns:a16="http://schemas.microsoft.com/office/drawing/2014/main" id="{1838C91F-B609-A411-2A37-1C3073E3C2EA}"/>
              </a:ext>
            </a:extLst>
          </p:cNvPr>
          <p:cNvSpPr>
            <a:spLocks/>
          </p:cNvSpPr>
          <p:nvPr/>
        </p:nvSpPr>
        <p:spPr bwMode="auto">
          <a:xfrm>
            <a:off x="8871239" y="3599153"/>
            <a:ext cx="237592" cy="4287913"/>
          </a:xfrm>
          <a:prstGeom prst="rightBrace">
            <a:avLst>
              <a:gd name="adj1" fmla="val 97028"/>
              <a:gd name="adj2" fmla="val 50000"/>
            </a:avLst>
          </a:prstGeom>
          <a:ln>
            <a:solidFill>
              <a:srgbClr val="C00000"/>
            </a:solidFill>
            <a:headEnd/>
            <a:tailEnd/>
          </a:ln>
          <a:effectLst>
            <a:outerShdw blurRad="40000" dist="63500" dir="7800000" rotWithShape="0">
              <a:srgbClr val="000000">
                <a:alpha val="50000"/>
              </a:srgbClr>
            </a:outerShdw>
          </a:effectLst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00863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خبر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و </a:t>
                </a:r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إنشاء</a:t>
                </a: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 dirty="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معانی مجازی استفهام:</a:t>
              </a:r>
              <a:endParaRPr lang="en-US" sz="2400" dirty="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4897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7350" indent="-387350" algn="just" rtl="1">
              <a:lnSpc>
                <a:spcPct val="110000"/>
              </a:lnSpc>
              <a:spcAft>
                <a:spcPts val="14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1-3) تقریر: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(وادار کردن مخاطب به اعتراف به چیزی)</a:t>
            </a:r>
          </a:p>
          <a:p>
            <a:pPr marL="2514600" indent="-387350" algn="just" rtl="1">
              <a:lnSpc>
                <a:spcPct val="110000"/>
              </a:lnSpc>
              <a:spcAft>
                <a:spcPts val="14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قَالَ هَلْ يَسْمَعُونَكمْ إِذْ تَدْعُونَ أَوْ يَنفَعُونَكُم‏ 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(شعراء/72و73)</a:t>
            </a:r>
          </a:p>
          <a:p>
            <a:pPr marL="2514600" indent="-387350" algn="just" rtl="1">
              <a:lnSpc>
                <a:spcPct val="110000"/>
              </a:lnSpc>
              <a:spcAft>
                <a:spcPts val="14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هَلْ فىِ ذَلِكَ قَسَمٌ لِّذِى حِجْر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(فجر/5)</a:t>
            </a:r>
          </a:p>
          <a:p>
            <a:pPr marL="2514600" indent="-387350" algn="just" rtl="1">
              <a:lnSpc>
                <a:spcPct val="110000"/>
              </a:lnSpc>
              <a:spcAft>
                <a:spcPts val="14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أَ لَمْ نَشْرَحْ لَكَ صَدْرَكَ وَ وَضَعْنَا عَنكَ وِزْرَك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‏»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(شرح/1و2)</a:t>
            </a:r>
          </a:p>
          <a:p>
            <a:pPr marL="2514600" indent="-387350" algn="just" rtl="1">
              <a:lnSpc>
                <a:spcPct val="110000"/>
              </a:lnSpc>
              <a:spcAft>
                <a:spcPts val="14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أَ لَمْ يجَدْكَ يَتِيمًا فَاوَى‏ وَ وَجَدَكَ ضَالاًّ فَهَدَى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‏»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(ضحی/6و7)</a:t>
            </a:r>
          </a:p>
          <a:p>
            <a:pPr marL="2514600" indent="-387350" algn="just" rtl="1">
              <a:lnSpc>
                <a:spcPct val="110000"/>
              </a:lnSpc>
              <a:spcAft>
                <a:spcPts val="14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أَ لَمْ يجَعَلْ كَيْدَهُمْ فىِ تَضْلِيلٍ وَ أَرْسَلَ عَلَيهْمْ طَيرْا أَبَابِيل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‏»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(فیل/2و3)</a:t>
            </a:r>
          </a:p>
          <a:p>
            <a:pPr marL="2514600" indent="-387350" algn="just" rtl="1">
              <a:lnSpc>
                <a:spcPct val="110000"/>
              </a:lnSpc>
              <a:spcAft>
                <a:spcPts val="14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أَ لَيْسَ اللَّهُ بِكاَفٍ عَبْدَهُ ‏...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(زمر/36)</a:t>
            </a:r>
          </a:p>
          <a:p>
            <a:pPr marL="2514600" indent="-387350" algn="just" rtl="1">
              <a:lnSpc>
                <a:spcPct val="110000"/>
              </a:lnSpc>
              <a:spcAft>
                <a:spcPts val="14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أَ لَسْتُ بِرَبِّكُم ‏...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(اعراف/172)</a:t>
            </a:r>
          </a:p>
          <a:p>
            <a:pPr marL="2514600" indent="-387350" algn="just" rtl="1">
              <a:lnSpc>
                <a:spcPct val="110000"/>
              </a:lnSpc>
              <a:spcAft>
                <a:spcPts val="14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أَ لَمْ تَعْلَمْ أَنَّ اللَّهَ عَلىَ‏ كلِّ شىْءٍ قَدِير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(بقره/106)</a:t>
            </a:r>
          </a:p>
        </p:txBody>
      </p:sp>
      <p:sp>
        <p:nvSpPr>
          <p:cNvPr id="13" name="AutoShape 691">
            <a:extLst>
              <a:ext uri="{FF2B5EF4-FFF2-40B4-BE49-F238E27FC236}">
                <a16:creationId xmlns:a16="http://schemas.microsoft.com/office/drawing/2014/main" id="{811E785D-1D0B-870A-F5DE-5C13F745FC34}"/>
              </a:ext>
            </a:extLst>
          </p:cNvPr>
          <p:cNvSpPr>
            <a:spLocks/>
          </p:cNvSpPr>
          <p:nvPr/>
        </p:nvSpPr>
        <p:spPr bwMode="auto">
          <a:xfrm>
            <a:off x="9469114" y="3316528"/>
            <a:ext cx="220008" cy="4719641"/>
          </a:xfrm>
          <a:prstGeom prst="rightBrace">
            <a:avLst>
              <a:gd name="adj1" fmla="val 97028"/>
              <a:gd name="adj2" fmla="val 50000"/>
            </a:avLst>
          </a:prstGeom>
          <a:ln>
            <a:solidFill>
              <a:srgbClr val="C00000"/>
            </a:solidFill>
            <a:headEnd/>
            <a:tailEnd/>
          </a:ln>
          <a:effectLst>
            <a:outerShdw blurRad="40000" dist="63500" dir="7800000" rotWithShape="0">
              <a:srgbClr val="000000">
                <a:alpha val="50000"/>
              </a:srgbClr>
            </a:outerShdw>
          </a:effectLst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158315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خبر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و </a:t>
                </a:r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إنشاء</a:t>
                </a: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 dirty="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معانی مجازی استفهام:</a:t>
              </a:r>
              <a:endParaRPr lang="en-US" sz="2400" dirty="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6284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7350" indent="-387350" algn="just" rtl="1">
              <a:lnSpc>
                <a:spcPct val="150000"/>
              </a:lnSpc>
              <a:spcAft>
                <a:spcPts val="16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1-4) تعجب:</a:t>
            </a:r>
          </a:p>
          <a:p>
            <a:pPr marL="2233613" indent="-387350" algn="just" rtl="1">
              <a:lnSpc>
                <a:spcPct val="150000"/>
              </a:lnSpc>
              <a:spcAft>
                <a:spcPts val="16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كَيْفَ تَكْفُرُونَ بِالله ‏...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(بقره/28)</a:t>
            </a:r>
          </a:p>
          <a:p>
            <a:pPr marL="2233613" indent="-387350" algn="just" rtl="1">
              <a:lnSpc>
                <a:spcPct val="150000"/>
              </a:lnSpc>
              <a:spcAft>
                <a:spcPts val="16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مَا لىَ لَا أَرَى الْهُدْهُد 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(نمل/20)</a:t>
            </a:r>
          </a:p>
          <a:p>
            <a:pPr marL="2233613" indent="-387350" algn="just" rtl="1">
              <a:lnSpc>
                <a:spcPct val="150000"/>
              </a:lnSpc>
              <a:spcAft>
                <a:spcPts val="16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أَ تَأْمُرُونَ النَّاسَ بِالْبرِّ وَ تَنسَوْنَ أَنفُسَكُم ‏...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(بقره/44) </a:t>
            </a:r>
          </a:p>
          <a:p>
            <a:pPr marL="387350" indent="-387350" algn="just" rtl="1">
              <a:lnSpc>
                <a:spcPct val="150000"/>
              </a:lnSpc>
              <a:spcAft>
                <a:spcPts val="16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1-5) عتاب:</a:t>
            </a:r>
          </a:p>
          <a:p>
            <a:pPr marL="2233613" indent="-387350" algn="just" rtl="1">
              <a:lnSpc>
                <a:spcPct val="150000"/>
              </a:lnSpc>
              <a:spcAft>
                <a:spcPts val="16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أَ لَمْ يَأْنِ لِلَّذِينَ ءَامَنُواْ أَن تخَشَعَ قُلُوبهُمْ لِذِكْرِ الله‏ 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 (حدید/16)</a:t>
            </a:r>
          </a:p>
          <a:p>
            <a:pPr marL="2233613" indent="-387350" algn="just" rtl="1">
              <a:lnSpc>
                <a:spcPct val="150000"/>
              </a:lnSpc>
              <a:spcAft>
                <a:spcPts val="16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عَفَا اللَّهُ عَنكَ لِمَ أَذِنتَ لَهُم‏ 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(توبه/43)</a:t>
            </a:r>
          </a:p>
        </p:txBody>
      </p:sp>
      <p:sp>
        <p:nvSpPr>
          <p:cNvPr id="13" name="AutoShape 691">
            <a:extLst>
              <a:ext uri="{FF2B5EF4-FFF2-40B4-BE49-F238E27FC236}">
                <a16:creationId xmlns:a16="http://schemas.microsoft.com/office/drawing/2014/main" id="{3A35FD40-63A6-A00C-A832-7A87D2074620}"/>
              </a:ext>
            </a:extLst>
          </p:cNvPr>
          <p:cNvSpPr>
            <a:spLocks/>
          </p:cNvSpPr>
          <p:nvPr/>
        </p:nvSpPr>
        <p:spPr bwMode="auto">
          <a:xfrm>
            <a:off x="9749272" y="3597883"/>
            <a:ext cx="186036" cy="2117118"/>
          </a:xfrm>
          <a:prstGeom prst="rightBrace">
            <a:avLst>
              <a:gd name="adj1" fmla="val 97028"/>
              <a:gd name="adj2" fmla="val 50000"/>
            </a:avLst>
          </a:prstGeom>
          <a:ln>
            <a:solidFill>
              <a:srgbClr val="C00000"/>
            </a:solidFill>
            <a:headEnd/>
            <a:tailEnd/>
          </a:ln>
          <a:effectLst>
            <a:outerShdw blurRad="40000" dist="63500" dir="7800000" rotWithShape="0">
              <a:srgbClr val="000000">
                <a:alpha val="50000"/>
              </a:srgbClr>
            </a:outerShdw>
          </a:effectLst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AutoShape 691">
            <a:extLst>
              <a:ext uri="{FF2B5EF4-FFF2-40B4-BE49-F238E27FC236}">
                <a16:creationId xmlns:a16="http://schemas.microsoft.com/office/drawing/2014/main" id="{AD2893FF-2C93-8C3C-A52D-5612E127CE90}"/>
              </a:ext>
            </a:extLst>
          </p:cNvPr>
          <p:cNvSpPr>
            <a:spLocks/>
          </p:cNvSpPr>
          <p:nvPr/>
        </p:nvSpPr>
        <p:spPr bwMode="auto">
          <a:xfrm>
            <a:off x="9749272" y="6678346"/>
            <a:ext cx="186036" cy="1428163"/>
          </a:xfrm>
          <a:prstGeom prst="rightBrace">
            <a:avLst>
              <a:gd name="adj1" fmla="val 97028"/>
              <a:gd name="adj2" fmla="val 50000"/>
            </a:avLst>
          </a:prstGeom>
          <a:ln>
            <a:solidFill>
              <a:srgbClr val="C00000"/>
            </a:solidFill>
            <a:headEnd/>
            <a:tailEnd/>
          </a:ln>
          <a:effectLst>
            <a:outerShdw blurRad="40000" dist="63500" dir="7800000" rotWithShape="0">
              <a:srgbClr val="000000">
                <a:alpha val="50000"/>
              </a:srgbClr>
            </a:outerShdw>
          </a:effectLst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609763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خبر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و </a:t>
                </a:r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إنشاء</a:t>
                </a: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 dirty="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معانی مجازی استفهام:</a:t>
              </a:r>
              <a:endParaRPr lang="en-US" sz="2400" dirty="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3306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7350" indent="-387350" algn="just" rtl="1">
              <a:lnSpc>
                <a:spcPct val="130000"/>
              </a:lnSpc>
              <a:spcAft>
                <a:spcPts val="12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1-6) تذکر:</a:t>
            </a:r>
          </a:p>
          <a:p>
            <a:pPr marL="2233613" indent="-387350" algn="just" rtl="1">
              <a:lnSpc>
                <a:spcPct val="130000"/>
              </a:lnSpc>
              <a:spcAft>
                <a:spcPts val="12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أَ لَمْ أَعْهَدْ إِلَيْكُمْ يَبَنىِ ءَادَمَ أَن لَّا تَعْبُدُواْ الشَّيْطَان ‏...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(یس/60)</a:t>
            </a:r>
          </a:p>
          <a:p>
            <a:pPr marL="2233613" indent="-387350" algn="just" rtl="1">
              <a:lnSpc>
                <a:spcPct val="130000"/>
              </a:lnSpc>
              <a:spcAft>
                <a:spcPts val="12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أَ لَمْ أَقُل لَّكُمْ إِنىِّ أَعْلَمُ غَيْبَ السَّمَاوَاتِ وَ الْأَرْض ‏...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(بقره/33)</a:t>
            </a:r>
          </a:p>
          <a:p>
            <a:pPr marL="2233613" indent="-387350" algn="just" rtl="1">
              <a:lnSpc>
                <a:spcPct val="130000"/>
              </a:lnSpc>
              <a:spcAft>
                <a:spcPts val="12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هَلْ عَلِمْتُم مَّا فَعَلْتُم بِيُوسُفَ وَ أَخِيه ‏...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(یوسف/89) </a:t>
            </a:r>
          </a:p>
          <a:p>
            <a:pPr marL="387350" indent="-387350" algn="just" rtl="1">
              <a:lnSpc>
                <a:spcPct val="130000"/>
              </a:lnSpc>
              <a:spcAft>
                <a:spcPts val="12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1-7) افتخار:</a:t>
            </a:r>
          </a:p>
          <a:p>
            <a:pPr marL="2233613" indent="-387350" algn="just" rtl="1">
              <a:lnSpc>
                <a:spcPct val="130000"/>
              </a:lnSpc>
              <a:spcAft>
                <a:spcPts val="12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أَ لَيْسَ لىِ مُلْكُ مِصْر 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(یوسف/51)</a:t>
            </a:r>
          </a:p>
          <a:p>
            <a:pPr marL="387350" indent="-387350" algn="just" rtl="1">
              <a:lnSpc>
                <a:spcPct val="130000"/>
              </a:lnSpc>
              <a:spcAft>
                <a:spcPts val="12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1-8) تفخیم:</a:t>
            </a:r>
          </a:p>
          <a:p>
            <a:pPr marL="2233613" indent="-387350" algn="just" rtl="1">
              <a:lnSpc>
                <a:spcPct val="130000"/>
              </a:lnSpc>
              <a:spcAft>
                <a:spcPts val="12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مَا لِ هَذَا الْكِتَابِ لَا يُغَادِرُ صَغِيرَةً وَ لَا كَبِيرَة 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(کهف/49)</a:t>
            </a:r>
          </a:p>
        </p:txBody>
      </p:sp>
      <p:sp>
        <p:nvSpPr>
          <p:cNvPr id="13" name="AutoShape 691">
            <a:extLst>
              <a:ext uri="{FF2B5EF4-FFF2-40B4-BE49-F238E27FC236}">
                <a16:creationId xmlns:a16="http://schemas.microsoft.com/office/drawing/2014/main" id="{4291151F-0DF9-D9A7-33F5-B990E216E6F2}"/>
              </a:ext>
            </a:extLst>
          </p:cNvPr>
          <p:cNvSpPr>
            <a:spLocks/>
          </p:cNvSpPr>
          <p:nvPr/>
        </p:nvSpPr>
        <p:spPr bwMode="auto">
          <a:xfrm>
            <a:off x="9783243" y="3360952"/>
            <a:ext cx="239987" cy="1967186"/>
          </a:xfrm>
          <a:prstGeom prst="rightBrace">
            <a:avLst>
              <a:gd name="adj1" fmla="val 97028"/>
              <a:gd name="adj2" fmla="val 50000"/>
            </a:avLst>
          </a:prstGeom>
          <a:ln>
            <a:solidFill>
              <a:srgbClr val="C00000"/>
            </a:solidFill>
            <a:headEnd/>
            <a:tailEnd/>
          </a:ln>
          <a:effectLst>
            <a:outerShdw blurRad="40000" dist="63500" dir="7800000" rotWithShape="0">
              <a:srgbClr val="000000">
                <a:alpha val="50000"/>
              </a:srgbClr>
            </a:outerShdw>
          </a:effectLst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683133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خبر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و </a:t>
                </a:r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إنشاء</a:t>
                </a: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 dirty="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معانی مجازی استفهام:</a:t>
              </a:r>
              <a:endParaRPr lang="en-US" sz="2400" dirty="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519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7350" indent="-387350" algn="just" rtl="1">
              <a:spcAft>
                <a:spcPts val="8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1-9) تهویل و تخویف:</a:t>
            </a:r>
          </a:p>
          <a:p>
            <a:pPr marL="3041650" indent="-387350" algn="just" rtl="1">
              <a:spcAft>
                <a:spcPts val="8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الحْاقَّةُ مَا الحْاقَّة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(حاقه/1و2)</a:t>
            </a:r>
          </a:p>
          <a:p>
            <a:pPr marL="3041650" indent="-387350" algn="just" rtl="1">
              <a:spcAft>
                <a:spcPts val="8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الْقَارِعَةُ مَا الْقَارِعَة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(قارعه/1و2)</a:t>
            </a:r>
          </a:p>
          <a:p>
            <a:pPr marL="387350" indent="-387350" algn="just" rtl="1">
              <a:spcAft>
                <a:spcPts val="8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1-10) تسهیل و تخفیف:</a:t>
            </a:r>
          </a:p>
          <a:p>
            <a:pPr marL="3041650" indent="-387350" algn="just" rtl="1">
              <a:spcAft>
                <a:spcPts val="8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 مَاذَا عَلَيهْمْ لَوْ ءَامَنُوا 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(نساء/39)</a:t>
            </a:r>
          </a:p>
          <a:p>
            <a:pPr marL="387350" indent="-387350" algn="just" rtl="1">
              <a:spcAft>
                <a:spcPts val="8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1-11) تهدید و وعید:</a:t>
            </a:r>
          </a:p>
          <a:p>
            <a:pPr marL="3041650" indent="-387350" algn="just" rtl="1">
              <a:spcAft>
                <a:spcPts val="8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أَ لَمْ نهُلِكِ الْأَوَّلِين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‏»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(مرسلات/16)</a:t>
            </a:r>
          </a:p>
          <a:p>
            <a:pPr marL="387350" indent="-387350" algn="just" rtl="1">
              <a:spcAft>
                <a:spcPts val="8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1-12) تکثیر:</a:t>
            </a:r>
          </a:p>
          <a:p>
            <a:pPr marL="3041650" indent="-387350" algn="just" rtl="1">
              <a:spcAft>
                <a:spcPts val="8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 كَم مِّن قَرْيَةٍ أَهْلَكْنَهَا 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(اعراف/4)</a:t>
            </a:r>
          </a:p>
          <a:p>
            <a:pPr marL="387350" indent="-387350" algn="just" rtl="1">
              <a:spcAft>
                <a:spcPts val="8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1-13) تسویه:</a:t>
            </a:r>
          </a:p>
          <a:p>
            <a:pPr marL="3041650" indent="-387350" algn="just" rtl="1">
              <a:spcAft>
                <a:spcPts val="8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إِنَّ الَّذِينَ كَفَرُواْ سَوَاءٌ عَلَيْهِمْ ءَأَنذَرْتَهُمْ أَمْ لَمْ تُنذِرْهُمْ لَا يُؤْمِنُون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(بقره/6)</a:t>
            </a:r>
          </a:p>
        </p:txBody>
      </p:sp>
      <p:sp>
        <p:nvSpPr>
          <p:cNvPr id="13" name="AutoShape 691">
            <a:extLst>
              <a:ext uri="{FF2B5EF4-FFF2-40B4-BE49-F238E27FC236}">
                <a16:creationId xmlns:a16="http://schemas.microsoft.com/office/drawing/2014/main" id="{44FF92F2-48F0-8F2E-2BCB-FD13BF82FB25}"/>
              </a:ext>
            </a:extLst>
          </p:cNvPr>
          <p:cNvSpPr>
            <a:spLocks/>
          </p:cNvSpPr>
          <p:nvPr/>
        </p:nvSpPr>
        <p:spPr bwMode="auto">
          <a:xfrm>
            <a:off x="8904012" y="3132555"/>
            <a:ext cx="187234" cy="1017413"/>
          </a:xfrm>
          <a:prstGeom prst="rightBrace">
            <a:avLst>
              <a:gd name="adj1" fmla="val 97028"/>
              <a:gd name="adj2" fmla="val 50000"/>
            </a:avLst>
          </a:prstGeom>
          <a:ln>
            <a:solidFill>
              <a:srgbClr val="C00000"/>
            </a:solidFill>
            <a:headEnd/>
            <a:tailEnd/>
          </a:ln>
          <a:effectLst>
            <a:outerShdw blurRad="40000" dist="63500" dir="7800000" rotWithShape="0">
              <a:srgbClr val="000000">
                <a:alpha val="50000"/>
              </a:srgbClr>
            </a:outerShdw>
          </a:effectLst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558364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خبر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و </a:t>
                </a:r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إنشاء</a:t>
                </a: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 dirty="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معانی مجازی استفهام:</a:t>
              </a:r>
              <a:endParaRPr lang="en-US" sz="2400" dirty="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5399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7350" indent="-387350" algn="just" rtl="1">
              <a:spcAft>
                <a:spcPts val="18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1-14) امر:</a:t>
            </a:r>
          </a:p>
          <a:p>
            <a:pPr marL="2338388" indent="-387350" algn="just" rtl="1">
              <a:spcAft>
                <a:spcPts val="18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ءَ أَسْلَمْتُم‏ 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(آل عمران/20)</a:t>
            </a:r>
          </a:p>
          <a:p>
            <a:pPr marL="2338388" indent="-387350" algn="just" rtl="1">
              <a:spcAft>
                <a:spcPts val="18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فَهَلْ أَنتُم مُّنتهَونَ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(مائده/91) </a:t>
            </a:r>
          </a:p>
          <a:p>
            <a:pPr marL="2338388" indent="-387350" algn="just" rtl="1">
              <a:spcAft>
                <a:spcPts val="18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أَ تَصْبرِون ‏...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(فرقان/20)</a:t>
            </a:r>
          </a:p>
          <a:p>
            <a:pPr marL="387350" indent="-387350" algn="just" rtl="1">
              <a:spcAft>
                <a:spcPts val="18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1-15) تنبیه:</a:t>
            </a:r>
          </a:p>
          <a:p>
            <a:pPr marL="2338388" indent="-387350" algn="just" rtl="1">
              <a:spcAft>
                <a:spcPts val="18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أَ لَمْ تَرَ إِلىَ‏ رَبِّكَ كَيْفَ مَدَّ الظِّل ‏...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(فرقان/45)</a:t>
            </a:r>
          </a:p>
          <a:p>
            <a:pPr marL="2338388" indent="-387350" algn="just" rtl="1">
              <a:spcAft>
                <a:spcPts val="18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أَ لَمْ تَرَ أَنَّ اللَّهَ أَنزَلَ مِنَ السَّمَاءِ مَاءً فَتُصْبِحُ الْأَرْضُ مخُضَرَّةً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 </a:t>
            </a:r>
          </a:p>
          <a:p>
            <a:pPr marL="2338388" indent="-387350" algn="just" rtl="1">
              <a:spcAft>
                <a:spcPts val="18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فَأَيْنَ تَذْهَبُون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‏»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 (تکویر/26)</a:t>
            </a:r>
          </a:p>
          <a:p>
            <a:pPr marL="2338388" indent="-387350" algn="just" rtl="1">
              <a:spcAft>
                <a:spcPts val="18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 مَن يَرْغَبُ عَن مِّلَّةِ إِبْرَاهِیمَ إِلَّا مَن سَفِهَ نَفْسَهُ ‏...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 (بقره/130)</a:t>
            </a:r>
          </a:p>
        </p:txBody>
      </p:sp>
      <p:sp>
        <p:nvSpPr>
          <p:cNvPr id="13" name="AutoShape 691">
            <a:extLst>
              <a:ext uri="{FF2B5EF4-FFF2-40B4-BE49-F238E27FC236}">
                <a16:creationId xmlns:a16="http://schemas.microsoft.com/office/drawing/2014/main" id="{92D0B5E0-D7A6-61F5-2ECC-A95961FE6027}"/>
              </a:ext>
            </a:extLst>
          </p:cNvPr>
          <p:cNvSpPr>
            <a:spLocks/>
          </p:cNvSpPr>
          <p:nvPr/>
        </p:nvSpPr>
        <p:spPr bwMode="auto">
          <a:xfrm>
            <a:off x="9624982" y="3244471"/>
            <a:ext cx="187234" cy="1872652"/>
          </a:xfrm>
          <a:prstGeom prst="rightBrace">
            <a:avLst>
              <a:gd name="adj1" fmla="val 97028"/>
              <a:gd name="adj2" fmla="val 50000"/>
            </a:avLst>
          </a:prstGeom>
          <a:ln>
            <a:solidFill>
              <a:srgbClr val="C00000"/>
            </a:solidFill>
            <a:headEnd/>
            <a:tailEnd/>
          </a:ln>
          <a:effectLst>
            <a:outerShdw blurRad="40000" dist="63500" dir="7800000" rotWithShape="0">
              <a:srgbClr val="000000">
                <a:alpha val="50000"/>
              </a:srgbClr>
            </a:outerShdw>
          </a:effectLst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AutoShape 691">
            <a:extLst>
              <a:ext uri="{FF2B5EF4-FFF2-40B4-BE49-F238E27FC236}">
                <a16:creationId xmlns:a16="http://schemas.microsoft.com/office/drawing/2014/main" id="{370E5B77-1204-7A85-20B5-D85C9774737B}"/>
              </a:ext>
            </a:extLst>
          </p:cNvPr>
          <p:cNvSpPr>
            <a:spLocks/>
          </p:cNvSpPr>
          <p:nvPr/>
        </p:nvSpPr>
        <p:spPr bwMode="auto">
          <a:xfrm>
            <a:off x="9624982" y="5744641"/>
            <a:ext cx="187234" cy="2414622"/>
          </a:xfrm>
          <a:prstGeom prst="rightBrace">
            <a:avLst>
              <a:gd name="adj1" fmla="val 97028"/>
              <a:gd name="adj2" fmla="val 50000"/>
            </a:avLst>
          </a:prstGeom>
          <a:ln>
            <a:solidFill>
              <a:srgbClr val="C00000"/>
            </a:solidFill>
            <a:headEnd/>
            <a:tailEnd/>
          </a:ln>
          <a:effectLst>
            <a:outerShdw blurRad="40000" dist="63500" dir="7800000" rotWithShape="0">
              <a:srgbClr val="000000">
                <a:alpha val="50000"/>
              </a:srgbClr>
            </a:outerShdw>
          </a:effectLst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419046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خبر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و </a:t>
                </a:r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إنشاء</a:t>
                </a: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 dirty="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معانی مجازی استفهام:</a:t>
              </a:r>
              <a:endParaRPr lang="en-US" sz="2400" dirty="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1821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7350" indent="-387350" algn="just" rtl="1">
              <a:lnSpc>
                <a:spcPct val="150000"/>
              </a:lnSpc>
              <a:spcAft>
                <a:spcPts val="24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1-16) ترغیب:</a:t>
            </a:r>
          </a:p>
          <a:p>
            <a:pPr marL="2514600" indent="-387350" algn="just" rtl="1">
              <a:lnSpc>
                <a:spcPct val="150000"/>
              </a:lnSpc>
              <a:spcAft>
                <a:spcPts val="24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مَّن ذَا الَّذِى يُقْرِضُ اللَّهَ قَرْضًا حَسَنًا 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 (بقره/245)</a:t>
            </a:r>
          </a:p>
          <a:p>
            <a:pPr marL="2514600" indent="-387350" algn="just" rtl="1">
              <a:lnSpc>
                <a:spcPct val="150000"/>
              </a:lnSpc>
              <a:spcAft>
                <a:spcPts val="24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يَأَيهُّا الَّذِينَ ءَامَنُواْ هَلْ أَدُلُّكمْ عَلىَ‏ تجِارَةٍ تُنجِيكمُ 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(صف/10)</a:t>
            </a:r>
          </a:p>
          <a:p>
            <a:pPr marL="387350" indent="-387350" algn="just" rtl="1">
              <a:lnSpc>
                <a:spcPct val="150000"/>
              </a:lnSpc>
              <a:spcAft>
                <a:spcPts val="24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1-17) نهی:</a:t>
            </a:r>
          </a:p>
          <a:p>
            <a:pPr marL="2514600" indent="-387350" algn="just" rtl="1">
              <a:lnSpc>
                <a:spcPct val="150000"/>
              </a:lnSpc>
              <a:spcAft>
                <a:spcPts val="24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أَ تخَشَوْنَهُمْ  فَاللَّهُ أَحَقُّ أَن تخَشَوْهُ 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(توبه/13)</a:t>
            </a:r>
          </a:p>
          <a:p>
            <a:pPr marL="2514600" indent="-387350" algn="just" rtl="1">
              <a:lnSpc>
                <a:spcPct val="150000"/>
              </a:lnSpc>
              <a:spcAft>
                <a:spcPts val="24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يَأَيهُّا الْانساَنُ مَا غَرَّكَ بِرَبِّكَ الْكَرِيم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‏»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(انفطار/6)</a:t>
            </a:r>
          </a:p>
        </p:txBody>
      </p:sp>
      <p:sp>
        <p:nvSpPr>
          <p:cNvPr id="13" name="AutoShape 691">
            <a:extLst>
              <a:ext uri="{FF2B5EF4-FFF2-40B4-BE49-F238E27FC236}">
                <a16:creationId xmlns:a16="http://schemas.microsoft.com/office/drawing/2014/main" id="{C1EA83AD-87FE-183D-CFAE-7C0E1790B28E}"/>
              </a:ext>
            </a:extLst>
          </p:cNvPr>
          <p:cNvSpPr>
            <a:spLocks/>
          </p:cNvSpPr>
          <p:nvPr/>
        </p:nvSpPr>
        <p:spPr bwMode="auto">
          <a:xfrm>
            <a:off x="9519474" y="3624079"/>
            <a:ext cx="152064" cy="1457875"/>
          </a:xfrm>
          <a:prstGeom prst="rightBrace">
            <a:avLst>
              <a:gd name="adj1" fmla="val 97028"/>
              <a:gd name="adj2" fmla="val 50000"/>
            </a:avLst>
          </a:prstGeom>
          <a:ln>
            <a:solidFill>
              <a:srgbClr val="C00000"/>
            </a:solidFill>
            <a:headEnd/>
            <a:tailEnd/>
          </a:ln>
          <a:effectLst>
            <a:outerShdw blurRad="40000" dist="63500" dir="7800000" rotWithShape="0">
              <a:srgbClr val="000000">
                <a:alpha val="50000"/>
              </a:srgbClr>
            </a:outerShdw>
          </a:effectLst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AutoShape 691">
            <a:extLst>
              <a:ext uri="{FF2B5EF4-FFF2-40B4-BE49-F238E27FC236}">
                <a16:creationId xmlns:a16="http://schemas.microsoft.com/office/drawing/2014/main" id="{CF55E0A9-CFF4-96EE-BD1D-DE4F7EC340AC}"/>
              </a:ext>
            </a:extLst>
          </p:cNvPr>
          <p:cNvSpPr>
            <a:spLocks/>
          </p:cNvSpPr>
          <p:nvPr/>
        </p:nvSpPr>
        <p:spPr bwMode="auto">
          <a:xfrm>
            <a:off x="9519474" y="6358851"/>
            <a:ext cx="152064" cy="1457875"/>
          </a:xfrm>
          <a:prstGeom prst="rightBrace">
            <a:avLst>
              <a:gd name="adj1" fmla="val 97028"/>
              <a:gd name="adj2" fmla="val 50000"/>
            </a:avLst>
          </a:prstGeom>
          <a:ln>
            <a:solidFill>
              <a:srgbClr val="C00000"/>
            </a:solidFill>
            <a:headEnd/>
            <a:tailEnd/>
          </a:ln>
          <a:effectLst>
            <a:outerShdw blurRad="40000" dist="63500" dir="7800000" rotWithShape="0">
              <a:srgbClr val="000000">
                <a:alpha val="50000"/>
              </a:srgbClr>
            </a:outerShdw>
          </a:effectLst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230457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29617" y="3102862"/>
            <a:ext cx="11464291" cy="182083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>
            <a:lvl1pPr marL="0" marR="0" indent="0" algn="r" defTabSz="130605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31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a-IR" sz="6600" dirty="0">
                <a:ln w="0"/>
                <a:gradFill>
                  <a:gsLst>
                    <a:gs pos="0">
                      <a:srgbClr val="2B2B2C"/>
                    </a:gs>
                    <a:gs pos="50000">
                      <a:srgbClr val="CCB85F"/>
                    </a:gs>
                    <a:gs pos="100000">
                      <a:srgbClr val="374A1C"/>
                    </a:gs>
                  </a:gsLst>
                  <a:lin ang="5400000"/>
                </a:gradFill>
                <a:effectLst>
                  <a:reflection blurRad="6350" stA="53000" endA="300" endPos="42000" dist="12700" dir="5400000" sy="-90000" algn="bl" rotWithShape="0"/>
                </a:effectLst>
                <a:latin typeface="IRTitr" panose="02000506000000020002" pitchFamily="2" charset="-78"/>
                <a:cs typeface="IRTitr" panose="02000506000000020002" pitchFamily="2" charset="-78"/>
              </a:rPr>
              <a:t>والسلام علیکم و</a:t>
            </a:r>
            <a:r>
              <a:rPr lang="en-US" sz="6600" dirty="0">
                <a:ln w="0"/>
                <a:gradFill>
                  <a:gsLst>
                    <a:gs pos="0">
                      <a:srgbClr val="2B2B2C"/>
                    </a:gs>
                    <a:gs pos="50000">
                      <a:srgbClr val="CCB85F"/>
                    </a:gs>
                    <a:gs pos="100000">
                      <a:srgbClr val="374A1C"/>
                    </a:gs>
                  </a:gsLst>
                  <a:lin ang="5400000"/>
                </a:gradFill>
                <a:effectLst>
                  <a:reflection blurRad="6350" stA="53000" endA="300" endPos="42000" dist="12700" dir="5400000" sy="-90000" algn="bl" rotWithShape="0"/>
                </a:effectLst>
                <a:latin typeface="IRTitr" panose="02000506000000020002" pitchFamily="2" charset="-78"/>
                <a:cs typeface="IRTitr" panose="02000506000000020002" pitchFamily="2" charset="-78"/>
              </a:rPr>
              <a:t> </a:t>
            </a:r>
            <a:r>
              <a:rPr lang="fa-IR" sz="6600" dirty="0">
                <a:ln w="0"/>
                <a:gradFill>
                  <a:gsLst>
                    <a:gs pos="0">
                      <a:srgbClr val="2B2B2C"/>
                    </a:gs>
                    <a:gs pos="50000">
                      <a:srgbClr val="CCB85F"/>
                    </a:gs>
                    <a:gs pos="100000">
                      <a:srgbClr val="374A1C"/>
                    </a:gs>
                  </a:gsLst>
                  <a:lin ang="5400000"/>
                </a:gradFill>
                <a:effectLst>
                  <a:reflection blurRad="6350" stA="53000" endA="300" endPos="42000" dist="12700" dir="5400000" sy="-90000" algn="bl" rotWithShape="0"/>
                </a:effectLst>
                <a:latin typeface="IRTitr" panose="02000506000000020002" pitchFamily="2" charset="-78"/>
                <a:cs typeface="IRTitr" panose="02000506000000020002" pitchFamily="2" charset="-78"/>
              </a:rPr>
              <a:t>رحمه الله</a:t>
            </a:r>
            <a:endParaRPr lang="en-US" sz="6600" dirty="0">
              <a:ln w="0"/>
              <a:gradFill>
                <a:gsLst>
                  <a:gs pos="0">
                    <a:srgbClr val="2B2B2C"/>
                  </a:gs>
                  <a:gs pos="50000">
                    <a:srgbClr val="CCB85F"/>
                  </a:gs>
                  <a:gs pos="100000">
                    <a:srgbClr val="374A1C"/>
                  </a:gs>
                </a:gsLst>
                <a:lin ang="5400000"/>
              </a:gradFill>
              <a:effectLst>
                <a:reflection blurRad="6350" stA="53000" endA="300" endPos="42000" dist="12700" dir="5400000" sy="-90000" algn="bl" rotWithShape="0"/>
              </a:effectLst>
              <a:latin typeface="IRTitr" panose="02000506000000020002" pitchFamily="2" charset="-78"/>
              <a:cs typeface="IRTitr" panose="02000506000000020002" pitchFamily="2" charset="-7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102535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1_OFFICE THEME" val="ysg7xvhp"/>
  <p:tag name="ARTICULATE_SLIDE_THUMBNAIL_REFRESH" val="1"/>
  <p:tag name="ARTICULATE_SLIDE_COUNT" val="19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1_Office Theme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53965</TotalTime>
  <Words>1275</Words>
  <Application>Microsoft Office PowerPoint</Application>
  <PresentationFormat>Custom</PresentationFormat>
  <Paragraphs>124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Calibri</vt:lpstr>
      <vt:lpstr>IRBadr</vt:lpstr>
      <vt:lpstr>IRMitra</vt:lpstr>
      <vt:lpstr>IRTitr</vt:lpstr>
      <vt:lpstr>Wingdings</vt:lpstr>
      <vt:lpstr>1_Office Theme</vt:lpstr>
      <vt:lpstr>بسم الله الرحمن الرحیم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بسم الله الرحمن الرحیم</dc:title>
  <dc:creator>lotfi</dc:creator>
  <cp:lastModifiedBy>mojtaba</cp:lastModifiedBy>
  <cp:revision>1998</cp:revision>
  <dcterms:created xsi:type="dcterms:W3CDTF">2016-10-22T10:55:29Z</dcterms:created>
  <dcterms:modified xsi:type="dcterms:W3CDTF">2022-06-19T06:16:43Z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20E2F6F5-AD2C-4552-8D3D-163F9D9896D4</vt:lpwstr>
  </property>
  <property fmtid="{D5CDD505-2E9C-101B-9397-08002B2CF9AE}" pid="3" name="ArticulatePath">
    <vt:lpwstr>Hadith02-2</vt:lpwstr>
  </property>
</Properties>
</file>