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88" r:id="rId2"/>
    <p:sldId id="632" r:id="rId3"/>
    <p:sldId id="642" r:id="rId4"/>
    <p:sldId id="723" r:id="rId5"/>
    <p:sldId id="725" r:id="rId6"/>
    <p:sldId id="726" r:id="rId7"/>
    <p:sldId id="727" r:id="rId8"/>
    <p:sldId id="728" r:id="rId9"/>
    <p:sldId id="729" r:id="rId10"/>
    <p:sldId id="730" r:id="rId11"/>
    <p:sldId id="731" r:id="rId12"/>
    <p:sldId id="732" r:id="rId13"/>
    <p:sldId id="733" r:id="rId14"/>
    <p:sldId id="309" r:id="rId15"/>
  </p:sldIdLst>
  <p:sldSz cx="12738100" cy="8763000"/>
  <p:notesSz cx="6858000" cy="9144000"/>
  <p:custDataLst>
    <p:tags r:id="rId1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23"/>
            <p14:sldId id="725"/>
            <p14:sldId id="726"/>
            <p14:sldId id="727"/>
            <p14:sldId id="728"/>
            <p14:sldId id="729"/>
            <p14:sldId id="730"/>
            <p14:sldId id="731"/>
            <p14:sldId id="732"/>
            <p14:sldId id="733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20/11/1443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4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بیست و ششم</a:t>
            </a:r>
          </a:p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خبر و إنشاء (2)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87431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     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    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معنای حقیقی امر و معانی مجازی آن را در آیات مختلف قرآن کریم تشخیص دهد</a:t>
            </a: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معنای حقیقی نهی و معانی مجازی آن را در آیات مختلف قرآن کریم تشخیص دهد</a:t>
            </a: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سایر اقسام انشاء از جمله تمنی، ترجی، ندا، قسم و شرط را در آیات مختلف قرآن کریم توضیح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1-18) دعا:  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تهُلِكُنَا بمِا فَعَلَ السُّفَهَاءُ مِنَّا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(اعراف/155)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1-19) استرشاد: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قَالُواْ أَ تجَعَلُ فِيهَا مَن يُفْسِدُ فِيهَا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(بقره/30)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1-20) تمنی: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فَهَل لَّنَا مِن شُفَعَا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(اعراف/53)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1-21) استبطاء: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مَتىَ‏ نَصْرُ الله‏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(بقره/214)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1-22) عرض: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لَا تحُبُّونَ أَن يَغْفِرَ اللَّهُ لَكم‏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(نور/22)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1-23) تحضیض: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لَا تُقَاتِلُونَ قَوْمًا نَّكَثُواْ أَيْمَانَهُم‏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(توبه/13)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1-24) تجاهل: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ءُنزِلَ عَلَيْهِ الذِّكْرُ مِن بَيْنِنَا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(ص/8)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1-25) تعظیم: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مَن ذَا الَّذِى يَشْفَعُ عِندَهُ إِلَّا بِإِذْنِه‏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(بقره/255)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045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استفهام: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1-26) تحقیر: </a:t>
            </a:r>
          </a:p>
          <a:p>
            <a:pPr marL="277812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هَذَا الَّذِى يَذْكُرُ ءَالِهَتَكُم‏...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(انبیاء/36)</a:t>
            </a:r>
          </a:p>
          <a:p>
            <a:pPr marL="277812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هَذَا الَّذِى بَعَثَ اللَّهُ رَسُولا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(فرقان/41)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1-27) اکتفا:	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لَيْسَ فىِ جَهَنَّمَ مَثْوًى لِّلْمُتَكَبرِّين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(زمر/60)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1-28) استبعاد:	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أَنىَ‏ لَهُ الذِّكْرَى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(فجر/23)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1-29) ایناس: 	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مَا تِلْكَ بِيَمِينِكَ يَامُوسى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(طه/17)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1-30) تهکم: 	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 صَلَاتُكَ تَأْمُرُك‏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(هود/87) 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1-31) اخبار:</a:t>
            </a:r>
          </a:p>
          <a:p>
            <a:pPr marL="277812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هَلْ أَتىَ‏ عَلىَ الْانسَانِ حِينٌ مِّنَ الدَّهْرِ لَمْ يَكُن شَيْا مَّذْكُورًا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(انسان/1)</a:t>
            </a:r>
          </a:p>
          <a:p>
            <a:pPr marL="277812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في‏ قُلُوبِهِمْ مَرَضٌ أَمِ ارْتابُوا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(نور، 50)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D4907A81-4D77-4AA2-4041-2AB24EE52AC7}"/>
              </a:ext>
            </a:extLst>
          </p:cNvPr>
          <p:cNvSpPr>
            <a:spLocks/>
          </p:cNvSpPr>
          <p:nvPr/>
        </p:nvSpPr>
        <p:spPr bwMode="auto">
          <a:xfrm>
            <a:off x="9193962" y="3244471"/>
            <a:ext cx="108299" cy="983937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AutoShape 691">
            <a:extLst>
              <a:ext uri="{FF2B5EF4-FFF2-40B4-BE49-F238E27FC236}">
                <a16:creationId xmlns:a16="http://schemas.microsoft.com/office/drawing/2014/main" id="{681C5748-D8E8-8022-E218-03E3B8002341}"/>
              </a:ext>
            </a:extLst>
          </p:cNvPr>
          <p:cNvSpPr>
            <a:spLocks/>
          </p:cNvSpPr>
          <p:nvPr/>
        </p:nvSpPr>
        <p:spPr bwMode="auto">
          <a:xfrm>
            <a:off x="9193962" y="7089641"/>
            <a:ext cx="108299" cy="983937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5689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إنشاء: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امر: </a:t>
            </a:r>
          </a:p>
          <a:p>
            <a:pPr marL="80962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معنای حقیقی امر: وجوب: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أَقِيمُواْ الصَّلَوةَ وَ ءَاتُواْ الزَّكَوةَ وَ ارْكَعُواْ مَعَ الرَّاكِعِين‏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(بقره/43)</a:t>
            </a:r>
          </a:p>
          <a:p>
            <a:pPr marL="80962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معانی مجازی امر:</a:t>
            </a:r>
          </a:p>
          <a:p>
            <a:pPr marL="124777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2-1) ندب (استحباب):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إِذَا قُرِئَ الْقُرْءَانُ فَاسْتَمِعُواْ لَهُ‏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(اعراف/204)</a:t>
            </a:r>
          </a:p>
          <a:p>
            <a:pPr marL="124777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2-2) اباحه (مباح):</a:t>
            </a:r>
          </a:p>
          <a:p>
            <a:pPr marL="421957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فَكاَتِبُوهُم‏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(نور/33)</a:t>
            </a:r>
          </a:p>
          <a:p>
            <a:pPr marL="421957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إِذَا حَلَلْتُمْ فَاصْطَادُواْ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(مائده/2)</a:t>
            </a:r>
          </a:p>
          <a:p>
            <a:pPr marL="124777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2-3) دعا:   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قَالَ رَبِّ اغْفِرْ لى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(اعراف/151)</a:t>
            </a:r>
          </a:p>
          <a:p>
            <a:pPr marL="124777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2-4) تهدید: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اعْمَلُواْ مَا شِئْتُم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(فصلت/40)</a:t>
            </a:r>
          </a:p>
          <a:p>
            <a:pPr marL="1247775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2-5) اهانت و تحقیر کردن: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ذُقْ إِنَّكَ أَنتَ الْعَزِيزُ الْكَرِيم‏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(دخان/49)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3D8CE763-1A68-6216-036F-0B47792DE2F4}"/>
              </a:ext>
            </a:extLst>
          </p:cNvPr>
          <p:cNvSpPr>
            <a:spLocks/>
          </p:cNvSpPr>
          <p:nvPr/>
        </p:nvSpPr>
        <p:spPr bwMode="auto">
          <a:xfrm>
            <a:off x="7716848" y="5408919"/>
            <a:ext cx="108299" cy="983937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9789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امر: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3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2-6) تسخیر:          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كُونُواْ قِرَدَةً خَاسِئين‏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(بقره/65)</a:t>
            </a:r>
          </a:p>
          <a:p>
            <a:pPr marL="387350" indent="-387350" algn="just" rtl="1">
              <a:spcAft>
                <a:spcPts val="3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2-7) تعجیز:           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فَأْتُواْ بِسُورَةٍ مِّن مِّثْلِه‏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(بقره/23)</a:t>
            </a:r>
          </a:p>
          <a:p>
            <a:pPr marL="387350" indent="-387350" algn="just" rtl="1">
              <a:spcAft>
                <a:spcPts val="3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2-8) امتنان:           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كُلُواْ مِن ثَمَرِهِ إِذَا أَثْمَرَ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(انعام/141)</a:t>
            </a:r>
          </a:p>
          <a:p>
            <a:pPr marL="387350" indent="-387350" algn="just" rtl="1">
              <a:spcAft>
                <a:spcPts val="3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2-9) عجب (تعجب): 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انظُرْ كَيْفَ ضَرَبُواْ لَكَ الْأَمْثَال‏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(اسراء/48)</a:t>
            </a:r>
          </a:p>
          <a:p>
            <a:pPr marL="387350" indent="-387350" algn="just" rtl="1">
              <a:spcAft>
                <a:spcPts val="3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2-10) تسویه:          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فَاصْبرِواْ أَوْ لَا تَصْبرُوا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(طور/16)</a:t>
            </a:r>
          </a:p>
          <a:p>
            <a:pPr marL="387350" indent="-387350" algn="just" rtl="1">
              <a:spcAft>
                <a:spcPts val="3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2-11) ارشاد:                      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أَشْهِدُواْ إِذَا تَبَايَعْتُم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(بقره/282)</a:t>
            </a:r>
          </a:p>
          <a:p>
            <a:pPr marL="387350" indent="-387350" algn="just" rtl="1">
              <a:spcAft>
                <a:spcPts val="3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2-12) احتقار (کوچک شمردن): 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أَلْقُواْ مَا أَنتُم مُّلْقُون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(یونس/80)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9558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معانی مجازی امر: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2-13) انذار: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		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قُلْ تَمَتَّعُوا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(ابراهیم/30)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2-14) اکرام: 	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	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ادْخُلُوهَا بِسَلَامٍ ءَامِنِين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(حجر/24)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2-15) تکوین (ایجاد چیزی):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كُن فَيَكُون‏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(بقره/117)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2-16) انعام (یاد آوری نعمت):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كُلُواْ مِمَّا رَزَقَكُمُ اللَّهُ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(انعام/145)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2-17) تکذیب:</a:t>
            </a:r>
          </a:p>
          <a:p>
            <a:pPr marL="3938588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قُلْ فَأْتُواْ بِالتَّوْرَاةِ فَاتْلُوهَا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938588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قُلْ هَلُمَّ شهُدَاءَكُمُ الَّذِينَ يَشهْدُونَ أَنَّ اللَّهَ حَرَّمَ هَذَا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(انعام/150)   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2-18) مشورت: 	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	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فَانظُرْ مَا ذَا تَرَى ‏...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(صافات/102)     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2-19) اعتبار (عبرت گرفتن):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انظُرُواْ إِلىَ‏ ثَمَرِهِ إِذَا أَثْمَرَ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(انعام/99)</a:t>
            </a:r>
          </a:p>
          <a:p>
            <a:pPr marL="387350" indent="-387350" algn="just" rtl="1"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2-20) تعجب:	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	      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أَسمْعْ بهِمْ وَ أَبْصِر...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(مریم/38)</a:t>
            </a: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30CE4B55-1C6F-A470-4092-F9DD3FF62680}"/>
              </a:ext>
            </a:extLst>
          </p:cNvPr>
          <p:cNvSpPr>
            <a:spLocks/>
          </p:cNvSpPr>
          <p:nvPr/>
        </p:nvSpPr>
        <p:spPr bwMode="auto">
          <a:xfrm>
            <a:off x="8015790" y="5408919"/>
            <a:ext cx="108299" cy="983937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8485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إنشاء: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3) نهی: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(صیغه نهی: «لا تفعل») (نهی به معنای طلب دست نگه داشتن از انجام کاری است)</a:t>
            </a:r>
          </a:p>
          <a:p>
            <a:pPr marL="581025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معنای مجازی نهی:</a:t>
            </a:r>
          </a:p>
          <a:p>
            <a:pPr marL="738188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3-1) کراهت:             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لَا تَمْشِ فىِ الْأَرْضِ مَرَحًا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(اسراء/37)</a:t>
            </a:r>
          </a:p>
          <a:p>
            <a:pPr marL="738188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3-2) دعا:                 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رَبَّنَا لَا تُزِغْ قُلُوبَنَا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(آل عمران/8)</a:t>
            </a:r>
          </a:p>
          <a:p>
            <a:pPr marL="738188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3-3) ارشاد:               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لَا تَسْئلُواْ عَنْ أَشْيَاءَ إِن تُبْدَ لَكُمْ تَسُؤْكُم‏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(مائده/101)</a:t>
            </a:r>
          </a:p>
          <a:p>
            <a:pPr marL="738188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3-4) تسویه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:              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أَوْ لَا تَصْبرِوا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(طور/16)</a:t>
            </a:r>
          </a:p>
          <a:p>
            <a:pPr marL="738188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3-5) احتقار (کوچک شمردن):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لَا تَمُدَّنَّ عَيْنَيْكَ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(حجر/88)</a:t>
            </a:r>
          </a:p>
          <a:p>
            <a:pPr marL="738188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3-6) بیان عاقبت امری: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لَا تحَسَبنَّ الَّذِينَ قُتِلُواْ فىِ سَبِيلِ اللَّهِ أَمْوَتَا بَلْ أَحْيَاء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(آل عمران/169)</a:t>
            </a:r>
          </a:p>
          <a:p>
            <a:pPr marL="738188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3-7) یاَس:               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لَا تَعْتَذِرُوا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(توبه /66)</a:t>
            </a:r>
          </a:p>
          <a:p>
            <a:pPr marL="738188" indent="-38735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3-8) اهانت:              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قَالَ اخْسَئواْ فِيهَا وَ لَا تُكلَّمُون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(مومنون/108)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747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إنشاء:</a:t>
              </a:r>
              <a:endParaRPr lang="fa-IR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4) تمنی: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(حروف تمنی: لیت، هل، لو، لعل)</a:t>
            </a:r>
          </a:p>
          <a:p>
            <a:pPr marL="809625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تعریف: تمنی به معنای طلب و آرزوی دست یافتن به چیزی از روی محبت به آن است.</a:t>
            </a:r>
          </a:p>
          <a:p>
            <a:pPr marL="1881188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يَا لَيْتَنَا نُرَدُّ وَ لَا نُكَذِّب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(انعام/27)</a:t>
            </a:r>
          </a:p>
          <a:p>
            <a:pPr marL="1881188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قَالَ يَا لَيْتَ قَوْمِى يَعْلَمُون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(یس/26)</a:t>
            </a:r>
          </a:p>
          <a:p>
            <a:pPr marL="1881188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يَا لَيْتَنىِ كُنتُ مَعَهُمْ فَأَفُوزَ فَوْزًا عَظِيمًا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(نساء/73)</a:t>
            </a:r>
          </a:p>
          <a:p>
            <a:pPr marL="1881188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فَهَل لَّنَا مِن شُفَعَاءَ فَيَشْفَعُواْ لَنَا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(اعراف/53)</a:t>
            </a:r>
          </a:p>
          <a:p>
            <a:pPr marL="1881188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فَلَوْ أَنَّ لَنَا كَرَّةً فَنَكُونَ مِنَ الْمُؤْمِنِين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(شعراء/102)</a:t>
            </a:r>
          </a:p>
          <a:p>
            <a:pPr marL="1881188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لَّعَلىِّ أَبْلُغُ الْأَسْبَابَ أَسْباَبَ السَّمَاوَات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(غافر/36و37)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966DC869-5BD8-946F-555E-ED881CFC47A9}"/>
              </a:ext>
            </a:extLst>
          </p:cNvPr>
          <p:cNvSpPr>
            <a:spLocks/>
          </p:cNvSpPr>
          <p:nvPr/>
        </p:nvSpPr>
        <p:spPr bwMode="auto">
          <a:xfrm>
            <a:off x="10063445" y="4002164"/>
            <a:ext cx="381817" cy="4150359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6080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إنشاء:</a:t>
              </a:r>
              <a:endParaRPr lang="fa-IR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22463"/>
            <a:ext cx="1042890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5) ترجی: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(کلمات ترجی: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لعل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عسی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)</a:t>
            </a:r>
          </a:p>
          <a:p>
            <a:pPr marL="1881188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لَعَلَّ السَّاعَةَ قَرِيب‏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(شوری/17) </a:t>
            </a:r>
          </a:p>
          <a:p>
            <a:pPr marL="387350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6) ندا: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(غالبا با امر و نهی همراه است و غالبا ندا بر امر و نهی مقدم است)</a:t>
            </a:r>
          </a:p>
          <a:p>
            <a:pPr marL="1881188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يَأَيهُّا النَّاسُ اعْبُدُواْ رَبَّكُم‏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(بقره/21)   </a:t>
            </a:r>
          </a:p>
          <a:p>
            <a:pPr marL="1881188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يَاعِبَادِ فَاتَّقُون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(زمر/16)</a:t>
            </a:r>
          </a:p>
          <a:p>
            <a:pPr marL="1881188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يَأَيهُّا الْمُزَّمِّلُ قُمِ الَّيْلَ إِلَّا قَلِيلا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(مزمل/1و2)</a:t>
            </a:r>
          </a:p>
          <a:p>
            <a:pPr marL="1881188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يَاقَوْمِ اسْتَغْفِرُواْ رَبَّكُم‏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(هود/52)</a:t>
            </a:r>
          </a:p>
          <a:p>
            <a:pPr marL="1881188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يَأَيهُّا الَّذِينَ ءَامَنُواْ لَا تُقَدِّمُوا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(حجرات/1)</a:t>
            </a:r>
          </a:p>
          <a:p>
            <a:pPr marL="1881188" indent="-387350" algn="just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تُوبُواْ إِلىَ اللَّهِ جَمِيعًا أَيُّهَا الْمُؤْمِنُون‏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(نور/31) در این مورد امر بر ندا مقدم شده است.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  <p:sp>
        <p:nvSpPr>
          <p:cNvPr id="13" name="AutoShape 691">
            <a:extLst>
              <a:ext uri="{FF2B5EF4-FFF2-40B4-BE49-F238E27FC236}">
                <a16:creationId xmlns:a16="http://schemas.microsoft.com/office/drawing/2014/main" id="{D0D32826-54DC-88F1-DDAE-4FC0EB26D573}"/>
              </a:ext>
            </a:extLst>
          </p:cNvPr>
          <p:cNvSpPr>
            <a:spLocks/>
          </p:cNvSpPr>
          <p:nvPr/>
        </p:nvSpPr>
        <p:spPr bwMode="auto">
          <a:xfrm>
            <a:off x="10063446" y="4504596"/>
            <a:ext cx="241139" cy="3531574"/>
          </a:xfrm>
          <a:prstGeom prst="rightBrace">
            <a:avLst>
              <a:gd name="adj1" fmla="val 97028"/>
              <a:gd name="adj2" fmla="val 50000"/>
            </a:avLst>
          </a:prstGeom>
          <a:ln>
            <a:solidFill>
              <a:srgbClr val="C00000"/>
            </a:solidFill>
            <a:headEnd/>
            <a:tailEnd/>
          </a:ln>
          <a:effectLst>
            <a:outerShdw blurRad="40000" dist="63500" dir="7800000" rotWithShape="0">
              <a:srgbClr val="000000">
                <a:alpha val="50000"/>
              </a:srgb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9150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معنای مجازی ندا:</a:t>
              </a:r>
              <a:endParaRPr lang="fa-IR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97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6-1) اغراء و تحذیر: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نَاقَةَ اللَّهِ وَ سُقْيَاهَا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(شمس/13) ناقه الله تحذیر و سقیاها اغراء است.</a:t>
            </a: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6-2) اختصاص: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رَحْمَتُ اللَّهِ وَ بَرَكَاتُهُ عَلَيْكمْ أَهْلَ الْبَيْت‏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(هود/73) به تقدیر یا بر سر اهل البیت.</a:t>
            </a: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6-3) تنبیه:  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أَلَّا يَسْجُدُواْ لله‏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(نمل/25)</a:t>
            </a: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6-4) تعجب:   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يَا حَسْرَةً عَلىَ الْعِبَاد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(یس/30)</a:t>
            </a: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6-5) تحسّر (حسرت):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يَا لَيْتَنىِ كُنتُ تُرَابَا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(نبا/40)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0653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خبر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إنشاء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معنای مجازی ندا:</a:t>
              </a:r>
              <a:endParaRPr lang="fa-IR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59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اصل  در ندا با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یا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آن است که برای بعید به کار می‏رود اما گاه به دلایلی برای قریب به کار می‏رود: </a:t>
            </a:r>
          </a:p>
          <a:p>
            <a:pPr marL="685800" indent="-6858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اظهار حرص در وقوع ندا، به جهت روی آوردن مدعو: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يا مُوسى‏ أَقْبِل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(قصص/31)‏ در این آیه موسی منادی است و با اینکه نزدیک بوده ولی برای آنکه سریع و کامل به خدا روی آورد با حرف یا مورد ندا واقع شده است.</a:t>
            </a:r>
          </a:p>
          <a:p>
            <a:pPr marL="685800" indent="-6858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مهم بودن خطابی که بعد از ندا می‏آید: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يَأَيهُّا النَّاسُ اعْبُدُواْ رَبَّكُمُ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(بقره/21)</a:t>
            </a:r>
          </a:p>
          <a:p>
            <a:pPr marL="685800" indent="-6858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3) تعظیم شأن مدعو: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یا رب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مطابق با آیه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فإنّی قریب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خداوند به بندگانش نزدیک است اما در اینجا به جهت تعظیم شأن خداوند از حرف ندای بعید یا استفاده شده است.</a:t>
            </a:r>
          </a:p>
          <a:p>
            <a:pPr marL="685800" indent="-68580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4) قصد انحطاط (فرو کاستن شأن):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إِنىِّ لَأَظُنُّكَ يَا مُوسىَ‏ مَسْحُورًا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(اسراء/101)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2889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54119</TotalTime>
  <Words>1645</Words>
  <Application>Microsoft Office PowerPoint</Application>
  <PresentationFormat>Custom</PresentationFormat>
  <Paragraphs>112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2011</cp:revision>
  <dcterms:created xsi:type="dcterms:W3CDTF">2016-10-22T10:55:29Z</dcterms:created>
  <dcterms:modified xsi:type="dcterms:W3CDTF">2022-06-19T06:17:10Z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