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588" r:id="rId2"/>
    <p:sldId id="632" r:id="rId3"/>
    <p:sldId id="642" r:id="rId4"/>
    <p:sldId id="723" r:id="rId5"/>
    <p:sldId id="725" r:id="rId6"/>
    <p:sldId id="726" r:id="rId7"/>
    <p:sldId id="727" r:id="rId8"/>
    <p:sldId id="728" r:id="rId9"/>
    <p:sldId id="729" r:id="rId10"/>
    <p:sldId id="730" r:id="rId11"/>
    <p:sldId id="731" r:id="rId12"/>
    <p:sldId id="732" r:id="rId13"/>
    <p:sldId id="733" r:id="rId14"/>
    <p:sldId id="309" r:id="rId15"/>
  </p:sldIdLst>
  <p:sldSz cx="12738100" cy="8763000"/>
  <p:notesSz cx="6858000" cy="9144000"/>
  <p:custDataLst>
    <p:tags r:id="rId17"/>
  </p:custDataLst>
  <p:defaultTextStyle>
    <a:defPPr>
      <a:defRPr lang="en-US"/>
    </a:defPPr>
    <a:lvl1pPr marL="0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1pPr>
    <a:lvl2pPr marL="48836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2pPr>
    <a:lvl3pPr marL="97673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3pPr>
    <a:lvl4pPr marL="146510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4pPr>
    <a:lvl5pPr marL="195347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5pPr>
    <a:lvl6pPr marL="244184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6pPr>
    <a:lvl7pPr marL="293021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7pPr>
    <a:lvl8pPr marL="3418586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8pPr>
    <a:lvl9pPr marL="3906955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اهداف" id="{43529ADA-5418-4AC2-98E7-5A252FECC400}">
          <p14:sldIdLst>
            <p14:sldId id="588"/>
            <p14:sldId id="632"/>
            <p14:sldId id="642"/>
            <p14:sldId id="723"/>
            <p14:sldId id="725"/>
            <p14:sldId id="726"/>
            <p14:sldId id="727"/>
            <p14:sldId id="728"/>
            <p14:sldId id="729"/>
            <p14:sldId id="730"/>
            <p14:sldId id="731"/>
            <p14:sldId id="732"/>
            <p14:sldId id="733"/>
            <p14:sldId id="30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736" userDrawn="1">
          <p15:clr>
            <a:srgbClr val="A4A3A4"/>
          </p15:clr>
        </p15:guide>
        <p15:guide id="2" pos="40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otfi" initials="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F5F7B3"/>
    <a:srgbClr val="CCB85F"/>
    <a:srgbClr val="2B2B2C"/>
    <a:srgbClr val="393728"/>
    <a:srgbClr val="94840E"/>
    <a:srgbClr val="514B25"/>
    <a:srgbClr val="494107"/>
    <a:srgbClr val="6F630B"/>
    <a:srgbClr val="F3F0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990" autoAdjust="0"/>
    <p:restoredTop sz="95326" autoAdjust="0"/>
  </p:normalViewPr>
  <p:slideViewPr>
    <p:cSldViewPr snapToGrid="0">
      <p:cViewPr varScale="1">
        <p:scale>
          <a:sx n="72" d="100"/>
          <a:sy n="72" d="100"/>
        </p:scale>
        <p:origin x="468" y="60"/>
      </p:cViewPr>
      <p:guideLst>
        <p:guide orient="horz" pos="2736"/>
        <p:guide pos="40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-274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83F75F9-02C3-4482-9BF8-155EFB20CC66}" type="datetimeFigureOut">
              <a:rPr lang="fa-IR" smtClean="0"/>
              <a:pPr/>
              <a:t>16/11/1443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685800"/>
            <a:ext cx="49815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51DE18D-881E-42C7-BB82-5B2A40C5CEA5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822125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1DE18D-881E-42C7-BB82-5B2A40C5CEA5}" type="slidenum">
              <a:rPr lang="fa-IR" smtClean="0"/>
              <a:pPr/>
              <a:t>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92076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5358" y="2722215"/>
            <a:ext cx="10827385" cy="187836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10718" y="4965700"/>
            <a:ext cx="8916671" cy="22394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51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03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55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07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58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107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62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4143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16/11/1443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036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16/11/1443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599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6222" y="5631042"/>
            <a:ext cx="10827385" cy="1740429"/>
          </a:xfrm>
        </p:spPr>
        <p:txBody>
          <a:bodyPr anchor="t"/>
          <a:lstStyle>
            <a:lvl1pPr algn="r">
              <a:defRPr sz="4827" b="1" cap="all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6222" y="3714134"/>
            <a:ext cx="10827385" cy="1916906"/>
          </a:xfrm>
        </p:spPr>
        <p:txBody>
          <a:bodyPr anchor="b"/>
          <a:lstStyle>
            <a:lvl1pPr marL="0" indent="0">
              <a:buNone/>
              <a:defRPr sz="2412">
                <a:solidFill>
                  <a:schemeClr val="tx1">
                    <a:tint val="75000"/>
                  </a:schemeClr>
                </a:solidFill>
              </a:defRPr>
            </a:lvl1pPr>
            <a:lvl2pPr marL="551790" indent="0">
              <a:buNone/>
              <a:defRPr sz="2174">
                <a:solidFill>
                  <a:schemeClr val="tx1">
                    <a:tint val="75000"/>
                  </a:schemeClr>
                </a:solidFill>
              </a:defRPr>
            </a:lvl2pPr>
            <a:lvl3pPr marL="1103581" indent="0">
              <a:buNone/>
              <a:defRPr sz="1931">
                <a:solidFill>
                  <a:schemeClr val="tx1">
                    <a:tint val="75000"/>
                  </a:schemeClr>
                </a:solidFill>
              </a:defRPr>
            </a:lvl3pPr>
            <a:lvl4pPr marL="1655370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4pPr>
            <a:lvl5pPr marL="220715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5pPr>
            <a:lvl6pPr marL="275894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6pPr>
            <a:lvl7pPr marL="3310741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7pPr>
            <a:lvl8pPr marL="3862528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8pPr>
            <a:lvl9pPr marL="441431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16/11/1443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620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195944" y="1214845"/>
            <a:ext cx="11560628" cy="596583"/>
          </a:xfrm>
        </p:spPr>
        <p:txBody>
          <a:bodyPr/>
          <a:lstStyle>
            <a:lvl1pPr marL="0" marR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600" b="0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IRTitr" panose="02000506000000020002" pitchFamily="2" charset="-78"/>
                <a:ea typeface="+mn-ea"/>
                <a:cs typeface="IRTitr" panose="02000506000000020002" pitchFamily="2" charset="-78"/>
              </a:rPr>
              <a:t>تیتر اصلی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9619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1961538"/>
            <a:ext cx="5628206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905" y="2779008"/>
            <a:ext cx="5628206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0781" y="1961538"/>
            <a:ext cx="5630417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70781" y="2779008"/>
            <a:ext cx="5630417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16/11/1443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928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16/11/1443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8251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16/11/1443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2939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910" y="348896"/>
            <a:ext cx="4190747" cy="1484843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0244" y="348901"/>
            <a:ext cx="7120951" cy="7478979"/>
          </a:xfrm>
        </p:spPr>
        <p:txBody>
          <a:bodyPr/>
          <a:lstStyle>
            <a:lvl1pPr>
              <a:defRPr sz="3862"/>
            </a:lvl1pPr>
            <a:lvl2pPr>
              <a:defRPr sz="3379"/>
            </a:lvl2pPr>
            <a:lvl3pPr>
              <a:defRPr sz="2896"/>
            </a:lvl3pPr>
            <a:lvl4pPr>
              <a:defRPr sz="2412"/>
            </a:lvl4pPr>
            <a:lvl5pPr>
              <a:defRPr sz="2412"/>
            </a:lvl5pPr>
            <a:lvl6pPr>
              <a:defRPr sz="2412"/>
            </a:lvl6pPr>
            <a:lvl7pPr>
              <a:defRPr sz="2412"/>
            </a:lvl7pPr>
            <a:lvl8pPr>
              <a:defRPr sz="2412"/>
            </a:lvl8pPr>
            <a:lvl9pPr>
              <a:defRPr sz="241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6910" y="1833743"/>
            <a:ext cx="4190747" cy="5994136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16/11/1443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549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6760" y="6134101"/>
            <a:ext cx="7642860" cy="724166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96760" y="782990"/>
            <a:ext cx="7642860" cy="5257800"/>
          </a:xfrm>
        </p:spPr>
        <p:txBody>
          <a:bodyPr/>
          <a:lstStyle>
            <a:lvl1pPr marL="0" indent="0">
              <a:buNone/>
              <a:defRPr sz="3862"/>
            </a:lvl1pPr>
            <a:lvl2pPr marL="551790" indent="0">
              <a:buNone/>
              <a:defRPr sz="3379"/>
            </a:lvl2pPr>
            <a:lvl3pPr marL="1103581" indent="0">
              <a:buNone/>
              <a:defRPr sz="2896"/>
            </a:lvl3pPr>
            <a:lvl4pPr marL="1655370" indent="0">
              <a:buNone/>
              <a:defRPr sz="2412"/>
            </a:lvl4pPr>
            <a:lvl5pPr marL="2207159" indent="0">
              <a:buNone/>
              <a:defRPr sz="2412"/>
            </a:lvl5pPr>
            <a:lvl6pPr marL="2758949" indent="0">
              <a:buNone/>
              <a:defRPr sz="2412"/>
            </a:lvl6pPr>
            <a:lvl7pPr marL="3310741" indent="0">
              <a:buNone/>
              <a:defRPr sz="2412"/>
            </a:lvl7pPr>
            <a:lvl8pPr marL="3862528" indent="0">
              <a:buNone/>
              <a:defRPr sz="2412"/>
            </a:lvl8pPr>
            <a:lvl9pPr marL="4414319" indent="0">
              <a:buNone/>
              <a:defRPr sz="2412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96760" y="6858265"/>
            <a:ext cx="7642860" cy="1028435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16/11/1443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16/11/1443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682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5125" y="350930"/>
            <a:ext cx="2866073" cy="747694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6905" y="350930"/>
            <a:ext cx="8385916" cy="747694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16/11/1443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588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6905" y="350929"/>
            <a:ext cx="11464291" cy="14605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2044702"/>
            <a:ext cx="11464291" cy="5783176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28972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16/11/1443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52187" y="8122005"/>
            <a:ext cx="4033732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6905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457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103581" rtl="1" eaLnBrk="1" latinLnBrk="0" hangingPunct="1">
        <a:spcBef>
          <a:spcPct val="0"/>
        </a:spcBef>
        <a:buNone/>
        <a:defRPr sz="53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3841" indent="-413841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3862" kern="1200">
          <a:solidFill>
            <a:schemeClr val="tx1"/>
          </a:solidFill>
          <a:latin typeface="+mn-lt"/>
          <a:ea typeface="+mn-ea"/>
          <a:cs typeface="+mn-cs"/>
        </a:defRPr>
      </a:lvl1pPr>
      <a:lvl2pPr marL="896659" indent="-344870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3379" kern="1200">
          <a:solidFill>
            <a:schemeClr val="tx1"/>
          </a:solidFill>
          <a:latin typeface="+mn-lt"/>
          <a:ea typeface="+mn-ea"/>
          <a:cs typeface="+mn-cs"/>
        </a:defRPr>
      </a:lvl2pPr>
      <a:lvl3pPr marL="137947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896" kern="1200">
          <a:solidFill>
            <a:schemeClr val="tx1"/>
          </a:solidFill>
          <a:latin typeface="+mn-lt"/>
          <a:ea typeface="+mn-ea"/>
          <a:cs typeface="+mn-cs"/>
        </a:defRPr>
      </a:lvl3pPr>
      <a:lvl4pPr marL="1931266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2412" kern="1200">
          <a:solidFill>
            <a:schemeClr val="tx1"/>
          </a:solidFill>
          <a:latin typeface="+mn-lt"/>
          <a:ea typeface="+mn-ea"/>
          <a:cs typeface="+mn-cs"/>
        </a:defRPr>
      </a:lvl4pPr>
      <a:lvl5pPr marL="248305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»"/>
        <a:defRPr sz="2412" kern="1200">
          <a:solidFill>
            <a:schemeClr val="tx1"/>
          </a:solidFill>
          <a:latin typeface="+mn-lt"/>
          <a:ea typeface="+mn-ea"/>
          <a:cs typeface="+mn-cs"/>
        </a:defRPr>
      </a:lvl5pPr>
      <a:lvl6pPr marL="303484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6pPr>
      <a:lvl7pPr marL="3586633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7pPr>
      <a:lvl8pPr marL="4138425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8pPr>
      <a:lvl9pPr marL="469021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1pPr>
      <a:lvl2pPr marL="55179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2pPr>
      <a:lvl3pPr marL="110358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3pPr>
      <a:lvl4pPr marL="165537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4pPr>
      <a:lvl5pPr marL="220715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5pPr>
      <a:lvl6pPr marL="275894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6pPr>
      <a:lvl7pPr marL="331074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7pPr>
      <a:lvl8pPr marL="3862528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8pPr>
      <a:lvl9pPr marL="441431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857067" y="350929"/>
            <a:ext cx="4244129" cy="546538"/>
          </a:xfrm>
          <a:noFill/>
        </p:spPr>
        <p:txBody>
          <a:bodyPr>
            <a:normAutofit fontScale="90000"/>
          </a:bodyPr>
          <a:lstStyle/>
          <a:p>
            <a:r>
              <a:rPr lang="fa-IR" dirty="0">
                <a:noFill/>
              </a:rPr>
              <a:t>بسم الله الرحمن الرحیم</a:t>
            </a:r>
            <a:endParaRPr lang="en-US" dirty="0">
              <a:noFill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450" y="1806057"/>
            <a:ext cx="4333333" cy="4541285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1060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7F8A9-B755-4320-8C5D-791B753A0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1463954"/>
            <a:ext cx="11897648" cy="7315200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479EB9A2-BD24-4635-BED7-CA2C5D5FED4B}"/>
              </a:ext>
            </a:extLst>
          </p:cNvPr>
          <p:cNvSpPr txBox="1">
            <a:spLocks/>
          </p:cNvSpPr>
          <p:nvPr/>
        </p:nvSpPr>
        <p:spPr>
          <a:xfrm>
            <a:off x="2532185" y="2716441"/>
            <a:ext cx="7614138" cy="2767145"/>
          </a:xfrm>
          <a:prstGeom prst="rect">
            <a:avLst/>
          </a:prstGeom>
        </p:spPr>
        <p:txBody>
          <a:bodyPr vert="horz" lIns="91440" tIns="45720" rIns="91440" bIns="45720" rtlCol="1" anchor="ctr" anchorCtr="1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  <a:defRPr/>
            </a:pPr>
            <a:r>
              <a:rPr lang="fa-IR" sz="4000" dirty="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جلسه بیست </a:t>
            </a:r>
            <a:r>
              <a:rPr lang="fa-IR" sz="400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و هفتم</a:t>
            </a:r>
            <a:endParaRPr lang="fa-IR" sz="4000" dirty="0">
              <a:ln w="0"/>
              <a:solidFill>
                <a:schemeClr val="bg1"/>
              </a:solidFill>
              <a:effectLst>
                <a:reflection blurRad="127000" stA="53000" endA="300" endPos="37000" dist="25400" dir="5400000" sy="-90000" algn="bl" rotWithShape="0"/>
              </a:effectLst>
              <a:latin typeface="IRTitr" panose="02000506000000020002" pitchFamily="2" charset="-78"/>
              <a:ea typeface="M Mitra" pitchFamily="2" charset="-78"/>
              <a:cs typeface="IRTitr" panose="02000506000000020002" pitchFamily="2" charset="-78"/>
            </a:endParaRPr>
          </a:p>
          <a:p>
            <a:pPr>
              <a:spcAft>
                <a:spcPts val="2400"/>
              </a:spcAft>
              <a:defRPr/>
            </a:pPr>
            <a:r>
              <a:rPr lang="fa-IR" sz="600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B Titr" panose="00000700000000000000" pitchFamily="2" charset="-78"/>
              </a:rPr>
              <a:t>ایجاز و اطناب (1)</a:t>
            </a:r>
            <a:endParaRPr lang="fa-IR" sz="6000" dirty="0">
              <a:ln w="0"/>
              <a:solidFill>
                <a:schemeClr val="bg1"/>
              </a:solidFill>
              <a:effectLst>
                <a:reflection blurRad="127000" stA="53000" endA="300" endPos="37000" dist="25400" dir="5400000" sy="-90000" algn="bl" rotWithShape="0"/>
              </a:effectLst>
              <a:latin typeface="IRTitr" panose="02000506000000020002" pitchFamily="2" charset="-78"/>
              <a:ea typeface="M Mitra" pitchFamily="2" charset="-78"/>
              <a:cs typeface="B Titr" panose="00000700000000000000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89664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41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uiExpand="1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7F8A9-B755-4320-8C5D-791B753A0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1463954"/>
            <a:ext cx="11897648" cy="7315200"/>
          </a:xfrm>
          <a:prstGeom prst="rect">
            <a:avLst/>
          </a:prstGeom>
        </p:spPr>
      </p:pic>
      <p:sp>
        <p:nvSpPr>
          <p:cNvPr id="28" name="Title 1">
            <a:extLst>
              <a:ext uri="{FF2B5EF4-FFF2-40B4-BE49-F238E27FC236}">
                <a16:creationId xmlns:a16="http://schemas.microsoft.com/office/drawing/2014/main" id="{95AB38F8-2EE0-417C-A05F-6C83B886DE83}"/>
              </a:ext>
            </a:extLst>
          </p:cNvPr>
          <p:cNvSpPr txBox="1">
            <a:spLocks/>
          </p:cNvSpPr>
          <p:nvPr/>
        </p:nvSpPr>
        <p:spPr>
          <a:xfrm>
            <a:off x="2487431" y="2373923"/>
            <a:ext cx="7742207" cy="4730262"/>
          </a:xfrm>
          <a:prstGeom prst="rect">
            <a:avLst/>
          </a:prstGeom>
          <a:gradFill>
            <a:gsLst>
              <a:gs pos="70000">
                <a:schemeClr val="tx1">
                  <a:alpha val="55000"/>
                  <a:lumMod val="0"/>
                </a:schemeClr>
              </a:gs>
              <a:gs pos="32000">
                <a:schemeClr val="tx1">
                  <a:alpha val="24000"/>
                  <a:lumMod val="0"/>
                </a:schemeClr>
              </a:gs>
              <a:gs pos="21000">
                <a:schemeClr val="tx1">
                  <a:alpha val="0"/>
                  <a:lumMod val="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lin ang="5400000" scaled="1"/>
          </a:gradFill>
        </p:spPr>
        <p:txBody>
          <a:bodyPr vert="horz" lIns="457200" tIns="45720" rIns="0" bIns="45720" rtlCol="1" anchor="t" anchorCtr="1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2638425" algn="r">
              <a:spcAft>
                <a:spcPts val="3000"/>
              </a:spcAft>
              <a:defRPr/>
            </a:pPr>
            <a:r>
              <a:rPr lang="fa-IR" sz="2800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      اهداف جلسه</a:t>
            </a:r>
          </a:p>
          <a:p>
            <a:pPr algn="r">
              <a:spcAft>
                <a:spcPts val="3000"/>
              </a:spcAft>
              <a:defRPr/>
            </a:pP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    از دانشجو انتظار می‌رود پس از مطالعه مطالب این درس بتواند:</a:t>
            </a:r>
            <a:endParaRPr lang="en-US" sz="2500" b="1" dirty="0">
              <a:ln w="0">
                <a:solidFill>
                  <a:srgbClr val="F5F7B3"/>
                </a:solidFill>
              </a:ln>
              <a:solidFill>
                <a:schemeClr val="bg1"/>
              </a:solidFill>
              <a:effectLst>
                <a:reflection blurRad="127000" stA="53000" endA="300" endPos="37000" dist="25400" dir="5400000" sy="-90000" algn="bl" rotWithShape="0"/>
              </a:effectLst>
              <a:latin typeface="IRMitra" panose="02000506000000020002" pitchFamily="2" charset="-78"/>
              <a:ea typeface="M Mitra" pitchFamily="2" charset="-78"/>
              <a:cs typeface="IRMitra" panose="02000506000000020002" pitchFamily="2" charset="-78"/>
            </a:endParaRPr>
          </a:p>
          <a:p>
            <a:pPr marL="352425" lvl="1" indent="-352425" algn="just" defTabSz="1103581" rtl="1"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تعاریف اصطلاحاتی همچون ایجاز و اطناب را به درستی توضیح دهد</a:t>
            </a:r>
            <a:endParaRPr lang="fa-IR" sz="2500" b="1" dirty="0">
              <a:ln w="0">
                <a:solidFill>
                  <a:srgbClr val="F5F7B3"/>
                </a:solidFill>
              </a:ln>
              <a:solidFill>
                <a:schemeClr val="bg1"/>
              </a:solidFill>
              <a:effectLst>
                <a:reflection blurRad="127000" stA="53000" endA="300" endPos="37000" dist="25400" dir="5400000" sy="-90000" algn="bl" rotWithShape="0"/>
              </a:effectLst>
              <a:latin typeface="IRMitra" panose="02000506000000020002" pitchFamily="2" charset="-78"/>
              <a:ea typeface="M Mitra" pitchFamily="2" charset="-78"/>
              <a:cs typeface="IRMitra" panose="02000506000000020002" pitchFamily="2" charset="-78"/>
            </a:endParaRPr>
          </a:p>
          <a:p>
            <a:pPr marL="352425" lvl="1" indent="-352425" algn="just" defTabSz="1103581" rtl="1"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انواع ایجاز و مصادیق هر یک را به طور مستقل تشریح کند</a:t>
            </a:r>
            <a:endParaRPr lang="fa-IR" sz="2500" b="1" dirty="0">
              <a:ln w="0">
                <a:solidFill>
                  <a:srgbClr val="F5F7B3"/>
                </a:solidFill>
              </a:ln>
              <a:solidFill>
                <a:schemeClr val="bg1"/>
              </a:solidFill>
              <a:effectLst>
                <a:reflection blurRad="127000" stA="53000" endA="300" endPos="37000" dist="25400" dir="5400000" sy="-90000" algn="bl" rotWithShape="0"/>
              </a:effectLst>
              <a:latin typeface="IRMitra" panose="02000506000000020002" pitchFamily="2" charset="-78"/>
              <a:ea typeface="M Mitra" pitchFamily="2" charset="-78"/>
              <a:cs typeface="IRMitra" panose="02000506000000020002" pitchFamily="2" charset="-78"/>
            </a:endParaRPr>
          </a:p>
          <a:p>
            <a:pPr marL="352425" lvl="1" indent="-352425" algn="just" defTabSz="1103581" rtl="1"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اسباب، اهداف و فواید ایجاز حذف را بر مصادیق قرآن آن تطبیق دهد</a:t>
            </a:r>
          </a:p>
          <a:p>
            <a:pPr marL="352425" lvl="1" indent="-352425" algn="just" defTabSz="1103581" rtl="1"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اقسام قرینه‏های مرتبط با حذف را توضیح دهد</a:t>
            </a:r>
            <a:endParaRPr lang="fa-IR" sz="2500" b="1" dirty="0">
              <a:ln w="0">
                <a:solidFill>
                  <a:srgbClr val="F5F7B3"/>
                </a:solidFill>
              </a:ln>
              <a:solidFill>
                <a:schemeClr val="bg1"/>
              </a:solidFill>
              <a:effectLst>
                <a:reflection blurRad="127000" stA="53000" endA="300" endPos="37000" dist="25400" dir="5400000" sy="-90000" algn="bl" rotWithShape="0"/>
              </a:effectLst>
              <a:latin typeface="IRMitra" panose="02000506000000020002" pitchFamily="2" charset="-78"/>
              <a:ea typeface="M Mitra" pitchFamily="2" charset="-78"/>
              <a:cs typeface="IRMitra" panose="02000506000000020002" pitchFamily="2" charset="-78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D874503-13DF-45A6-BE2A-2401814D33E0}"/>
              </a:ext>
            </a:extLst>
          </p:cNvPr>
          <p:cNvCxnSpPr/>
          <p:nvPr/>
        </p:nvCxnSpPr>
        <p:spPr>
          <a:xfrm>
            <a:off x="2743200" y="3727937"/>
            <a:ext cx="7350369" cy="0"/>
          </a:xfrm>
          <a:prstGeom prst="line">
            <a:avLst/>
          </a:prstGeom>
          <a:ln>
            <a:solidFill>
              <a:srgbClr val="F5F7B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167FB29-31BD-4154-B00B-9A085569FE87}"/>
              </a:ext>
            </a:extLst>
          </p:cNvPr>
          <p:cNvCxnSpPr>
            <a:cxnSpLocks/>
          </p:cNvCxnSpPr>
          <p:nvPr/>
        </p:nvCxnSpPr>
        <p:spPr>
          <a:xfrm>
            <a:off x="5486400" y="2860429"/>
            <a:ext cx="1705941" cy="0"/>
          </a:xfrm>
          <a:prstGeom prst="line">
            <a:avLst/>
          </a:prstGeom>
          <a:ln>
            <a:solidFill>
              <a:srgbClr val="F5F7B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060899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uiExpand="1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ایجاز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اطناب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تعریف و انواع ایجاز: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ایجاز: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بیان مقصود با عبارتی کمتر از مقدار متعارف یا بیان مقصود است بدون آوردن لفظ زاید.</a:t>
            </a:r>
          </a:p>
          <a:p>
            <a:pPr marL="387350" indent="-387350" algn="just" rtl="1"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اطناب: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بیان مقصود با عبارتی بیش از مقدار متعارف (با الفاظ بیشتر).</a:t>
            </a:r>
          </a:p>
          <a:p>
            <a:pPr marL="387350" indent="-387350" algn="just" rtl="1">
              <a:spcAft>
                <a:spcPts val="4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مساوات: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بیان مقصود با الفاظی برابر حد متعارف.</a:t>
            </a:r>
          </a:p>
          <a:p>
            <a:pPr marL="387350" indent="-387350" algn="just" rtl="1"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انواع ایجاز:</a:t>
            </a:r>
          </a:p>
          <a:p>
            <a:pPr marL="387350" indent="-387350" algn="just" rtl="1"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1) ایجاز قصر: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معانی زیاد در الفاظ اندک گنجانده شود (الفاظ کمتر از معنا باشد بدون اینکه در جمله حذف صورت گیرد).</a:t>
            </a:r>
          </a:p>
          <a:p>
            <a:pPr marL="387350" indent="-387350" algn="just" rtl="1"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2) ایجاز حذف: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لفظی از جمله و کلام حذف شود بدون آنکه در معنا خللی وارد شود خواه آن لفظ حرف، اسم، فعل، جمله یا عبارت باشد.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cs typeface="B Mitra" panose="00000400000000000000" pitchFamily="2" charset="-78"/>
              <a:sym typeface="Wingdings" panose="05000000000000000000" pitchFamily="2" charset="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230457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ایجاز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اطناب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انواع ایجاز: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539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اقسام ایجاز خالی از حذف</a:t>
            </a:r>
            <a:r>
              <a:rPr lang="en-US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:</a:t>
            </a:r>
            <a:endParaRPr lang="fa-IR" sz="260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cs typeface="B Titr" panose="00000700000000000000" pitchFamily="2" charset="-78"/>
              <a:sym typeface="Wingdings" panose="05000000000000000000" pitchFamily="2" charset="2"/>
            </a:endParaRPr>
          </a:p>
          <a:p>
            <a:pPr marL="387350" indent="-387350" algn="just" rtl="1"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1) ایجاز قصر: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لفظ قالب معنا و به اندازه آن باشد. </a:t>
            </a:r>
          </a:p>
          <a:p>
            <a:pPr marL="914400" indent="-581025" algn="just" rtl="1"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إِنَّهُ مِن سُلَيْمَانَ وَ إِنَّهُ بِسْمِ اللَّهِ الرَّحْمَنِ الرَّحِيمِ أَلَّا تَعْلُواْ عَلىَّ وَ أْتُونىِ مُسْلِمِين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(نمل/30 و31)  </a:t>
            </a:r>
          </a:p>
          <a:p>
            <a:pPr marL="387350" indent="-387350" algn="just" rtl="1"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2) ایجاز تقدیر (تضییق):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معنایی بیش از مقدار منطوق از آن دریافت شود (الفاظ کمتر از مقدار معنا باشد)</a:t>
            </a:r>
          </a:p>
          <a:p>
            <a:pPr marL="914400" indent="-581025" algn="just" rtl="1"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فَمَن جَاءَهُ مَوْعِظَةٌ مِّن رَّبِّهِ فَانتَهَى‏ فَلَهُ مَا سَلَف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(بقره/275)</a:t>
            </a:r>
          </a:p>
          <a:p>
            <a:pPr marL="914400" indent="-581025" algn="just" rtl="1"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هُدًى لِّلْمُتَّقِين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(بقره/2)</a:t>
            </a:r>
          </a:p>
          <a:p>
            <a:pPr marL="387350" indent="-387350" algn="just" rtl="1"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3) ایجاز جامع: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لفظ مشتمل بر معانی متعدد باشد.           </a:t>
            </a:r>
          </a:p>
          <a:p>
            <a:pPr marL="914400" indent="-581025" algn="just" rtl="1"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إِنَّ اللَّهَ يَأْمُرُ بِالْعَدْلِ وَ الْاحْسَان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(نمل90) خدا امر کننده به همه خوبی‏ها و نهی کننده از همه بدی‏ها است.</a:t>
            </a:r>
          </a:p>
          <a:p>
            <a:pPr marL="914400" indent="-581025" algn="just" rtl="1"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خُذِ الْعَفْوَ وَ أْمُرْ بِالْعُرْفِ وَ أَعْرِضْ عَنِ الجاَهِلِين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(اعراف/199) جامع مکارم اخلاق است.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154884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ایجاز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اطناب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اسباب، اهداف و فواید ایجاز حذف: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spcAft>
                <a:spcPts val="1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1) اختصار و احتراز از عبث و بیهوده‏گویی	</a:t>
            </a:r>
          </a:p>
          <a:p>
            <a:pPr marL="387350" indent="-387350" algn="just" rtl="1">
              <a:spcAft>
                <a:spcPts val="1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2) توجه دادن به اینکه زمان محدود است و فرصت ذکر همه کلام نیست (مربوط به باب اغراء و تحذیر)</a:t>
            </a:r>
          </a:p>
          <a:p>
            <a:pPr marL="809625" indent="-387350" algn="just" rtl="1">
              <a:spcAft>
                <a:spcPts val="1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ناقه الله و سقیاها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ناقه الله: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تحذیر است و مخاطبان را بر حذر می‏دارد که به شتر آسیب برسانند.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سقیاها: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اغراء است و ترغیب می‏کند که از سهم آب شتر مراقبت کنند.</a:t>
            </a:r>
          </a:p>
          <a:p>
            <a:pPr marL="387350" indent="-387350" algn="just" rtl="1">
              <a:spcAft>
                <a:spcPts val="1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3) تفخیم و اعظام در جمله هایی که مشتمل بر ابهام است (در مواضع تعجب و تهویل به کار می‏رود)</a:t>
            </a:r>
          </a:p>
          <a:p>
            <a:pPr marL="809625" indent="-387350" algn="just" rtl="1">
              <a:spcAft>
                <a:spcPts val="1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حَتىَّ إِذَا جَاءُوهَا وَ فُتِحَتْ أَبْوَابُهَا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(زمر/23)  در موضع تعجب و جواب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اذا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حذف شده است.</a:t>
            </a:r>
          </a:p>
          <a:p>
            <a:pPr marL="809625" indent="-387350" algn="just" rtl="1">
              <a:spcAft>
                <a:spcPts val="1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 لَوْ تَرَى إِذْ وُقِفُواْ عَلىَ النَّار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(انعام/27) در موضع تهویل و جواب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لو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شرطیه حذف شده است.</a:t>
            </a:r>
          </a:p>
          <a:p>
            <a:pPr marL="387350" indent="-387350" algn="just" rtl="1">
              <a:spcAft>
                <a:spcPts val="1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4) تخفیف کلام به جهت رایج بودن و کاربرد زیاد کلمه‏ای </a:t>
            </a:r>
          </a:p>
          <a:p>
            <a:pPr marL="809625" indent="-387350" algn="just" rtl="1">
              <a:spcAft>
                <a:spcPts val="1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يُوسُفُ أَعْرِضْ عَنْ هَذَا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حرف ندا حذف شده </a:t>
            </a:r>
          </a:p>
          <a:p>
            <a:pPr marL="809625" indent="-387350" algn="just" rtl="1">
              <a:spcAft>
                <a:spcPts val="1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 الَّيْلِ إِذَا يَسْر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حذف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ی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در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یسر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- حذف نون در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لم یک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029751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ایجاز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اطناب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اسباب، اهداف و فواید ایجاز حذف: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529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spcAft>
                <a:spcPts val="1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5) عدم ذکر محذوف برای تحقیر آن </a:t>
            </a:r>
          </a:p>
          <a:p>
            <a:pPr marL="581025" indent="-387350" algn="just" rtl="1">
              <a:spcAft>
                <a:spcPts val="1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صُمُّ  بُكْمٌ عُمْى...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مبتدا که ضمیری درباره منافقین است (هم) به جهت تحقیر حذف شده است.</a:t>
            </a:r>
          </a:p>
          <a:p>
            <a:pPr marL="387350" indent="-387350" algn="just" rtl="1">
              <a:spcAft>
                <a:spcPts val="1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6) قصد عموم (تعمیم دادن مصادیق یک آیه)</a:t>
            </a:r>
          </a:p>
          <a:p>
            <a:pPr marL="581025" indent="-387350" algn="just" rtl="1">
              <a:spcAft>
                <a:spcPts val="1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إِيَّاكَ نَسْتَعِين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(فاتحه/5) علی العباد حذف شده تا استعانت از خدا به همه امور زندگی تعمیم یابد.</a:t>
            </a:r>
          </a:p>
          <a:p>
            <a:pPr marL="581025" indent="-387350" algn="just" rtl="1">
              <a:spcAft>
                <a:spcPts val="1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 اللَّهُ يَدْعُواْ إِلىَ‏ دَارِ السَّلَام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(یونس/25) مفعول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یدعوا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به قصد تعمیم حذف شده تا دعوت شامل همه شود.</a:t>
            </a:r>
          </a:p>
          <a:p>
            <a:pPr marL="387350" indent="-387350" algn="just" rtl="1">
              <a:spcAft>
                <a:spcPts val="1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7) رعایت فاصله (آهنگ پایان آیه)</a:t>
            </a:r>
          </a:p>
          <a:p>
            <a:pPr marL="581025" indent="-387350" algn="just" rtl="1">
              <a:spcAft>
                <a:spcPts val="1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مَا وَدَّعَكَ رَبُّكَ وَ مَا قَلى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(ضحی/3) مفعول قلی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ک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حذف شده تا فاصله آیه با آیه قبل و بعد رعایت شود</a:t>
            </a:r>
          </a:p>
          <a:p>
            <a:pPr marL="387350" indent="-387350" algn="just" rtl="1">
              <a:spcAft>
                <a:spcPts val="1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8) بیان بعد از ابهام </a:t>
            </a:r>
          </a:p>
          <a:p>
            <a:pPr marL="581025" indent="-387350" algn="just" rtl="1">
              <a:spcAft>
                <a:spcPts val="1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 لَوْ شَاءَ لهَدَاكُم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(نحل/9) با حذف مفعول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شاء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فعل شرط مبهم شده اما با جواب شرط ابهام برطرف شد.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820256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ایجاز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اطناب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اقسام قرینه: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745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spcAft>
                <a:spcPts val="20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1) قرینه حالی (مقامی):</a:t>
            </a:r>
          </a:p>
          <a:p>
            <a:pPr marL="809625" indent="-387350" algn="just" rtl="1">
              <a:spcAft>
                <a:spcPts val="20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قَالُواْ سَلَامًا...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(هود/69) به تقدیر سلّمنا سَلَامًا. </a:t>
            </a:r>
          </a:p>
          <a:p>
            <a:pPr marL="387350" indent="-387350" algn="just" rtl="1">
              <a:spcAft>
                <a:spcPts val="20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2) قرینه مقالی (گفتاری):</a:t>
            </a:r>
          </a:p>
          <a:p>
            <a:pPr marL="879475" indent="-457200" algn="just" rtl="1">
              <a:spcAft>
                <a:spcPts val="2000"/>
              </a:spcAft>
              <a:buFont typeface="Wingdings" panose="05000000000000000000" pitchFamily="2" charset="2"/>
              <a:buChar char="E"/>
            </a:pPr>
            <a:r>
              <a:rPr lang="fa-IR" sz="26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قِيلَ لِلَّذِينَ اتَّقَوْاْ مَا ذَا أَنزَلَ رَبُّكُمْ  قَالُواْ خَيرْا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(نحل/30) به تقدیر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انزل خیرا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، </a:t>
            </a:r>
            <a:endParaRPr lang="fa-IR" sz="26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cs typeface="B Mitra" panose="00000400000000000000" pitchFamily="2" charset="-78"/>
              <a:sym typeface="Wingdings" panose="05000000000000000000" pitchFamily="2" charset="2"/>
            </a:endParaRPr>
          </a:p>
          <a:p>
            <a:pPr marL="879475" indent="-457200" algn="just" rtl="1">
              <a:spcAft>
                <a:spcPts val="2000"/>
              </a:spcAft>
              <a:buFont typeface="Wingdings" panose="05000000000000000000" pitchFamily="2" charset="2"/>
              <a:buChar char="E"/>
            </a:pPr>
            <a:r>
              <a:rPr lang="fa-IR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إِذْ دَخَلُواْ عَلَيْهِ فَقَالُواْ سَلَامًا  قَالَ سَلَامٌ قَوْمٌ مُّنكَرُون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(ذاریات/25) </a:t>
            </a:r>
          </a:p>
          <a:p>
            <a:pPr marL="809625" indent="-387350" algn="just" rtl="1">
              <a:spcAft>
                <a:spcPts val="20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الف) خبر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سلام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حذف شده (سلام علیکم) و قرینه آن مقالی است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قالوا سلاما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809625" indent="-387350" algn="just" rtl="1">
              <a:spcAft>
                <a:spcPts val="20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ب) مبتدای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قوم منکرون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حذف شده (انتم) و قرینه آن مقالی است.</a:t>
            </a:r>
          </a:p>
          <a:p>
            <a:pPr marL="387350" indent="-387350" algn="just" rtl="1">
              <a:spcAft>
                <a:spcPts val="20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3) عادت و عرف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قَالُواْ لَوْ نَعْلَمُ قِتَالًا لاَّتَّبَعْنَكُمْ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(آل عمران/167) به تقدیر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مکان قتال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spcAft>
                <a:spcPts val="20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4) شروع در فعل: مانند گفتن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بسم الله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در شروع هر کاری که متعلق آن همان عمل است.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301120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ایجاز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اطناب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اقسام قرینه: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663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5) صناعت نحوی:</a:t>
            </a:r>
          </a:p>
          <a:p>
            <a:pPr marL="809625" indent="-387350" algn="just" rtl="1"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الف)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لا اقسم...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(قیامت/1) به تقدیر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لأنا اقسم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809625" indent="-387350" algn="just" rtl="1"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ب)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قَالُواْ تَاللَّهِ تَفْتَؤُاْ تَذْكُرُ يُوسُف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(یوسف/85) به تقدیر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لاتفتا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زیرا اگر جواب قسم فعل مضارع مثبت می‏بود باید به همراه لام تأکید و نون تأکید ذکر می‏شد. لذا معلوم می‏شود که حرف نفی در تقدیر است.</a:t>
            </a:r>
          </a:p>
          <a:p>
            <a:pPr marL="387350" indent="-387350" algn="just" rtl="1"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6) قرینه عقلی: </a:t>
            </a:r>
          </a:p>
          <a:p>
            <a:pPr marL="809625" indent="-387350" algn="just" rtl="1"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الف)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حُرِّمَتْ عَلَيْكُمُ الْمَيْتَةُ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(مائده/3) به تقدیر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اکل المیته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809625" indent="-387350" algn="just" rtl="1"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ب)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 جَاءَ رَبُّك...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(فجر/22) به تقدیر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امر ربک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   </a:t>
            </a:r>
          </a:p>
          <a:p>
            <a:pPr marL="809625" indent="-387350" algn="just" rtl="1"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ج)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أَوْفُواْ بِالْعُقُود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(مائده/1) به تقدیر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اوفوا بمقتضی العقود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809625" indent="-387350" algn="just" rtl="1"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د)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 أَوْفُواْ بِعَهْدِ الله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(نحل/91) به تقدیر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اوفوا بمقتضی عهد الله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809625" indent="-387350" algn="just" rtl="1"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و)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وَ جَنَّةٍ عَرْضُهَا السَّمَاوَاتُ وَ الْأَرْض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(آل عمران/133) به تقدیر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کعرض السماوات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809625" indent="-387350" algn="just" rtl="1"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ه)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قَالَتْ فَذَلِكُنَّ الَّذِى لُمْتُنَّنىِ فِيه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(یوسف/32) به تقدیر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فی حبه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809625" indent="-387350" algn="just" rtl="1"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ی)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رَسُولٌ مِّنَ الله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(بینه/2) به تقدیر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من عند الله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585887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ایجاز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اطناب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انواع حذف: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474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lnSpc>
                <a:spcPct val="150000"/>
              </a:lnSpc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1) اقتطاع: حذف برخی از حروف یک کلمه</a:t>
            </a:r>
          </a:p>
          <a:p>
            <a:pPr marL="809625" indent="-387350" algn="just" rtl="1">
              <a:lnSpc>
                <a:spcPct val="150000"/>
              </a:lnSpc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 امْسَحُواْ بِرُءُوسِكُم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(مائده/6)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ب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در واقع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بعض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است که دو حرف آن حذف شده است.</a:t>
            </a:r>
          </a:p>
          <a:p>
            <a:pPr marL="809625" indent="-387350" algn="just" rtl="1">
              <a:lnSpc>
                <a:spcPct val="150000"/>
              </a:lnSpc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برخی از مفسران: حروف مقطعه از این باب است (اگر حروف مقطعه حروف اختصاری از صفات خدا باشند)؛</a:t>
            </a:r>
          </a:p>
          <a:p>
            <a:pPr marL="809625" indent="-387350" algn="just" rtl="1">
              <a:lnSpc>
                <a:spcPct val="150000"/>
              </a:lnSpc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الم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به معنای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انا الله اعلم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است. </a:t>
            </a:r>
          </a:p>
          <a:p>
            <a:pPr marL="809625" indent="-387350" algn="just" rtl="1">
              <a:lnSpc>
                <a:spcPct val="150000"/>
              </a:lnSpc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لَّكِنَّا هُوَ اللَّهُ رَبىِّ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(کهف/38) که در اصل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لکن انا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بوده و همزه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أنا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حذف شده و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نا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در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لکن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ادغام شده.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965364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ایجاز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اطناب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انواع حذف: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4886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3413" indent="-633413" algn="just" rtl="1">
              <a:spcAft>
                <a:spcPts val="2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2) اکتفا: اینکه مقام اقتضای ذکر دو چیز را داشته باشد که میان آن دو تلازم و ارتباط باشد سپس گوینده به جهت نکته‏ای به ذکر یکی از آن دو اکتفا کند. این نوع حذف غالبا به موارد ارتباط عطفی اختصاص دارد.</a:t>
            </a:r>
          </a:p>
          <a:p>
            <a:pPr marL="862013" indent="-404813" algn="just" rtl="1">
              <a:spcAft>
                <a:spcPts val="2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سَرَابِيلَ تَقِيكُمُ الْحَر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(نحل/81) به تقدیر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تقیکم الحر و البرد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862013" indent="-404813" algn="just" rtl="1">
              <a:spcAft>
                <a:spcPts val="2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بیدک الخیر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(آل عمران/26) به تقدیر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بیدک الخیر والشر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862013" indent="-404813" algn="just" rtl="1">
              <a:spcAft>
                <a:spcPts val="2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 لَهُ مَا سَكَنَ فىِ الَّيْلِ وَ النهَّار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(انعام/13) به تقدیر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وله ما سکن و ما تحرک فی الیل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862013" indent="-404813" algn="just" rtl="1">
              <a:spcAft>
                <a:spcPts val="2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الَّذِينَ يُؤْمِنُونَ بِالْغَيْب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(بقره/3) له تقدیر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یومنون بالغیب و الشهاده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862013" indent="-404813" algn="just" rtl="1">
              <a:spcAft>
                <a:spcPts val="2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وَ رَبُّ الْمَشَارِق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(صافات/5) به تقدیر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 المغارب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862013" indent="-404813" algn="just" rtl="1">
              <a:spcAft>
                <a:spcPts val="2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هُدًى لِّلْمُتَّقِين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(بقره/2) به تقدیر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هدی للمتقین و للکافرین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862013" indent="-404813" algn="just" rtl="1">
              <a:spcAft>
                <a:spcPts val="2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 إِنِ امْرُؤٌاْ هَلَكَ لَيْسَ لَهُ وَلَد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به تقدیر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لیس له ولد ولا والد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280774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ایجاز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اطناب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انواع حذف: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3976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3) احتباک: ( لطیف ترین و بدیع‏ترین نوع ایجاز) </a:t>
            </a:r>
          </a:p>
          <a:p>
            <a:pPr marL="862013" indent="-387350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چیزی از عبارت اول حذف شود که نظیر آن در عبارت دوم ثابت است و یا از عبارت دوم چیزی حذف شود که نظیر آن در عبارت اول ثابت است.</a:t>
            </a:r>
          </a:p>
          <a:p>
            <a:pPr marL="862013" indent="-387350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 مَثَلُ الَّذِينَ كَفَرُواْ كَمَثَلِ الَّذِى يَنْعِقُ بمِا لَا يَسْمَعُ إِلَّا دُعَاءً وَ نِدَاءً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(بقره/176)</a:t>
            </a:r>
          </a:p>
          <a:p>
            <a:pPr marL="862013" indent="-387350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به تقدیر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 مثل الانبیاء و الکفار کمثل الذی ینعق و الذی ینعق به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862013" indent="-387350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 أَدْخِلْ يَدَكَ فىِ جَيْبِكَ تخَرُجْ بَيْضَاء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</a:p>
          <a:p>
            <a:pPr marL="862013" indent="-387350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به تقدیر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ادخل یدک فی جیبک  تدخل غیر بیضاء و اخرجها تخرج بیضاء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770801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ایجاز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اطناب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احتباک: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أَمْ يَقُولُونَ افْترَائهُ  قُلْ إِنِ افْترَيْتُهُ فَعَلىَّ إِجْرَامِى وَ أَنَا بَرِى‏ءٌ مِّمَّا تجرِمُون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‏»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(هود/35)</a:t>
            </a:r>
          </a:p>
          <a:p>
            <a:pPr marL="862013" indent="-387350" algn="just" rtl="1"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به تقدیر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اِن افتریته فعلی اجرامی و انتم برآء منه و علیکم اجرامکم و انا برئ مما تجرمون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وَ يُعَذِّبَ الْمُنَافِقِينَ إِن شَاءَ أَوْ يَتُوبَ عَلَيْهِمْ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(احزاب/24)</a:t>
            </a:r>
          </a:p>
          <a:p>
            <a:pPr marL="862013" indent="-387350" algn="just" rtl="1"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به تقدیر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 یعذب المنافقین اِن شاء فلا یتوب علیهم او یتوب علیهم فلا یعذبهم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وَ لَا تَقْرَبُوهُنَّ حَتىَ‏ يَطْهُرْنَ  فَإِذَا تَطَهَّرْنَ فَأْتُوهُنَّ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(بقره/222)</a:t>
            </a:r>
          </a:p>
          <a:p>
            <a:pPr marL="862013" indent="-387350" algn="just" rtl="1"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به تقدیر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حتی یطهرن من الدم فاذا تطهرن بالماء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</a:p>
          <a:p>
            <a:pPr marL="387350" indent="-387350" algn="just" rtl="1"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خَلَطُواْ عَمَلًا صَالِحًا وَ ءَاخَرَ سَيِّئا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(توبه/102)</a:t>
            </a:r>
          </a:p>
          <a:p>
            <a:pPr marL="862013" indent="-387350" algn="just" rtl="1"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به تقدیر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عملا صالحا بسیئ و آخر سیئا بصالح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</a:p>
          <a:p>
            <a:pPr marL="387350" indent="-387350" algn="just" rtl="1"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فِئَةٌ تُقاَتِلُ فىِ سَبِيلِ اللَّهِ وَ أُخْرَى‏ كَافِرَة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(آل عمران/13) </a:t>
            </a:r>
          </a:p>
          <a:p>
            <a:pPr marL="862013" indent="-387350" algn="just" rtl="1"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به تقدیر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فئة مومنة تقاتل فی سبیل الله و اخری کافرة تقاتل فی سبیل الطاغوت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935048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9617" y="3102862"/>
            <a:ext cx="11464291" cy="182083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marL="0" marR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a-IR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والسلام علیکم و</a:t>
            </a:r>
            <a:r>
              <a:rPr lang="en-US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 </a:t>
            </a:r>
            <a:r>
              <a:rPr lang="fa-IR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رحمه الله</a:t>
            </a:r>
            <a:endParaRPr lang="en-US" sz="6600" dirty="0">
              <a:ln w="0"/>
              <a:gradFill>
                <a:gsLst>
                  <a:gs pos="0">
                    <a:srgbClr val="2B2B2C"/>
                  </a:gs>
                  <a:gs pos="50000">
                    <a:srgbClr val="CCB85F"/>
                  </a:gs>
                  <a:gs pos="100000">
                    <a:srgbClr val="374A1C"/>
                  </a:gs>
                </a:gsLst>
                <a:lin ang="5400000"/>
              </a:gradFill>
              <a:effectLst>
                <a:reflection blurRad="6350" stA="53000" endA="300" endPos="42000" dist="12700" dir="5400000" sy="-90000" algn="bl" rotWithShape="0"/>
              </a:effectLst>
              <a:latin typeface="IRTitr" panose="02000506000000020002" pitchFamily="2" charset="-78"/>
              <a:cs typeface="IRTitr" panose="02000506000000020002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02535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1_OFFICE THEME" val="ysg7xvhp"/>
  <p:tag name="ARTICULATE_SLIDE_THUMBNAIL_REFRESH" val="1"/>
  <p:tag name="ARTICULATE_SLIDE_COUNT" val="19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54561</TotalTime>
  <Words>1515</Words>
  <Application>Microsoft Office PowerPoint</Application>
  <PresentationFormat>Custom</PresentationFormat>
  <Paragraphs>113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6" baseType="lpstr">
      <vt:lpstr>Arial</vt:lpstr>
      <vt:lpstr>B Mitra</vt:lpstr>
      <vt:lpstr>B Titr</vt:lpstr>
      <vt:lpstr>Calibri</vt:lpstr>
      <vt:lpstr>IRBadr</vt:lpstr>
      <vt:lpstr>IRMitra</vt:lpstr>
      <vt:lpstr>IRTitr</vt:lpstr>
      <vt:lpstr>M Mitra</vt:lpstr>
      <vt:lpstr>S AGA Arabesque</vt:lpstr>
      <vt:lpstr>Times New Roman</vt:lpstr>
      <vt:lpstr>Wingdings</vt:lpstr>
      <vt:lpstr>1_Office Theme</vt:lpstr>
      <vt:lpstr>بسم الله الرحمن الرحیم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الرحمن الرحیم</dc:title>
  <dc:creator>lotfi</dc:creator>
  <cp:lastModifiedBy>Windows User</cp:lastModifiedBy>
  <cp:revision>2036</cp:revision>
  <dcterms:created xsi:type="dcterms:W3CDTF">2016-10-22T10:55:29Z</dcterms:created>
  <dcterms:modified xsi:type="dcterms:W3CDTF">2022-06-15T01:40:04Z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20E2F6F5-AD2C-4552-8D3D-163F9D9896D4</vt:lpwstr>
  </property>
  <property fmtid="{D5CDD505-2E9C-101B-9397-08002B2CF9AE}" pid="3" name="ArticulatePath">
    <vt:lpwstr>Hadith02-2</vt:lpwstr>
  </property>
</Properties>
</file>